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9"/>
  </p:notesMasterIdLst>
  <p:sldIdLst>
    <p:sldId id="262" r:id="rId2"/>
    <p:sldId id="257" r:id="rId3"/>
    <p:sldId id="263" r:id="rId4"/>
    <p:sldId id="320" r:id="rId5"/>
    <p:sldId id="307" r:id="rId6"/>
    <p:sldId id="293" r:id="rId7"/>
    <p:sldId id="306" r:id="rId8"/>
    <p:sldId id="308" r:id="rId9"/>
    <p:sldId id="321" r:id="rId10"/>
    <p:sldId id="334" r:id="rId11"/>
    <p:sldId id="335" r:id="rId12"/>
    <p:sldId id="336" r:id="rId13"/>
    <p:sldId id="309" r:id="rId14"/>
    <p:sldId id="337" r:id="rId15"/>
    <p:sldId id="287" r:id="rId16"/>
    <p:sldId id="338" r:id="rId17"/>
    <p:sldId id="339" r:id="rId18"/>
    <p:sldId id="340" r:id="rId19"/>
    <p:sldId id="341" r:id="rId20"/>
    <p:sldId id="310" r:id="rId21"/>
    <p:sldId id="331" r:id="rId22"/>
    <p:sldId id="311" r:id="rId23"/>
    <p:sldId id="298" r:id="rId24"/>
    <p:sldId id="288" r:id="rId25"/>
    <p:sldId id="304" r:id="rId26"/>
    <p:sldId id="299" r:id="rId27"/>
    <p:sldId id="300" r:id="rId28"/>
    <p:sldId id="301" r:id="rId29"/>
    <p:sldId id="302" r:id="rId30"/>
    <p:sldId id="343" r:id="rId31"/>
    <p:sldId id="305" r:id="rId32"/>
    <p:sldId id="330" r:id="rId33"/>
    <p:sldId id="315" r:id="rId34"/>
    <p:sldId id="303" r:id="rId35"/>
    <p:sldId id="317" r:id="rId36"/>
    <p:sldId id="318" r:id="rId37"/>
    <p:sldId id="319" r:id="rId38"/>
  </p:sldIdLst>
  <p:sldSz cx="12192000" cy="6858000"/>
  <p:notesSz cx="6858000" cy="9144000"/>
  <p:embeddedFontLst>
    <p:embeddedFont>
      <p:font typeface="Consolas" panose="020B0609020204030204" pitchFamily="49" charset="0"/>
      <p:regular r:id="rId40"/>
      <p:bold r:id="rId41"/>
      <p:italic r:id="rId42"/>
      <p:boldItalic r:id="rId43"/>
    </p:embeddedFont>
    <p:embeddedFont>
      <p:font typeface="KOHI나눔OTF Bold" panose="00000800000000000000" pitchFamily="50" charset="-127"/>
      <p:bold r:id="rId44"/>
    </p:embeddedFont>
    <p:embeddedFont>
      <p:font typeface="Pretendard" panose="02000503000000020004" pitchFamily="50" charset="-127"/>
      <p:regular r:id="rId45"/>
    </p:embeddedFont>
    <p:embeddedFont>
      <p:font typeface="Pretendard Light" panose="02000403000000020004" pitchFamily="50" charset="-127"/>
      <p:regular r:id="rId46"/>
    </p:embeddedFont>
    <p:embeddedFont>
      <p:font typeface="Pretendard Medium" panose="02000603000000020004" pitchFamily="50" charset="-127"/>
      <p:regular r:id="rId47"/>
    </p:embeddedFont>
    <p:embeddedFont>
      <p:font typeface="Pretendard SemiBold" panose="02000703000000020004" pitchFamily="50" charset="-127"/>
      <p:bold r:id="rId48"/>
    </p:embeddedFont>
    <p:embeddedFont>
      <p:font typeface="나눔바른펜" panose="020B0503000000000000" pitchFamily="50" charset="-127"/>
      <p:regular r:id="rId49"/>
      <p:bold r:id="rId50"/>
    </p:embeddedFont>
    <p:embeddedFont>
      <p:font typeface="맑은 고딕" panose="020B0503020000020004" pitchFamily="50" charset="-127"/>
      <p:regular r:id="rId51"/>
      <p:bold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A8F1"/>
    <a:srgbClr val="F78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87958" autoAdjust="0"/>
  </p:normalViewPr>
  <p:slideViewPr>
    <p:cSldViewPr snapToGrid="0">
      <p:cViewPr varScale="1">
        <p:scale>
          <a:sx n="72" d="100"/>
          <a:sy n="72" d="100"/>
        </p:scale>
        <p:origin x="12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AB7E9-DCA8-4F5B-9C16-87EE27D3CEDF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6FE858-4245-417A-ABFC-CAB6286BBC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161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제작 목적 및 동기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FE858-4245-417A-ABFC-CAB6286BBC2C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4882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클릭하면 사진 나타남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FE858-4245-417A-ABFC-CAB6286BBC2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948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 제작 과정 및 결과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FE858-4245-417A-ABFC-CAB6286BBC2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359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FE858-4245-417A-ABFC-CAB6286BBC2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6609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클릭 시 마지막 점자 블록 탐지가 웅덩이 방지로 바뀜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FE858-4245-417A-ABFC-CAB6286BBC2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4528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클릭하면 사진 나타남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FE858-4245-417A-ABFC-CAB6286BBC2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8795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FE858-4245-417A-ABFC-CAB6286BBC2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908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클릭하면 사진 나타남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FE858-4245-417A-ABFC-CAB6286BBC2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1569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클릭하면 사진 하나씩 나타남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FE858-4245-417A-ABFC-CAB6286BBC2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8057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최종 기능 소개 및 기술 시연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FE858-4245-417A-ABFC-CAB6286BBC2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58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기능을 클릭하면 코드로 이동함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왼쪽 위 아이콘 누르면 다시 돌아옴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FE858-4245-417A-ABFC-CAB6286BBC2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645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FE858-4245-417A-ABFC-CAB6286BBC2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5693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한계점 및 전망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FE858-4245-417A-ABFC-CAB6286BBC2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9180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FE858-4245-417A-ABFC-CAB6286BBC2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084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FE858-4245-417A-ABFC-CAB6286BBC2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198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왼쪽 위 아이콘 누르면 다시 </a:t>
            </a:r>
            <a:r>
              <a:rPr lang="ko-KR" altLang="en-US" dirty="0" err="1"/>
              <a:t>돌아감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FE858-4245-417A-ABFC-CAB6286BBC2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6764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 위 아이콘 누르면 다시 </a:t>
            </a:r>
            <a:r>
              <a:rPr lang="ko-KR" altLang="en-US" dirty="0" err="1"/>
              <a:t>돌아감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FE858-4245-417A-ABFC-CAB6286BBC2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2123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FE858-4245-417A-ABFC-CAB6286BBC2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5514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왼쪽 위 아이콘 누르면 다시 </a:t>
            </a:r>
            <a:r>
              <a:rPr lang="ko-KR" altLang="en-US" dirty="0" err="1"/>
              <a:t>돌아감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FE858-4245-417A-ABFC-CAB6286BBC2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3684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왼쪽 위 아이콘 누르면 다시 </a:t>
            </a:r>
            <a:r>
              <a:rPr lang="ko-KR" altLang="en-US" dirty="0" err="1"/>
              <a:t>돌아감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FE858-4245-417A-ABFC-CAB6286BBC2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587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목표 기능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FE858-4245-417A-ABFC-CAB6286BBC2C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382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FE858-4245-417A-ABFC-CAB6286BBC2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477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FE858-4245-417A-ABFC-CAB6286BBC2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529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 제작 과정 및 결과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FE858-4245-417A-ABFC-CAB6286BBC2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007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클릭하면 사진 하나씩 나타남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FE858-4245-417A-ABFC-CAB6286BBC2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249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클릭하면 사진 하나씩 나타남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FE858-4245-417A-ABFC-CAB6286BBC2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497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클릭하면 사진 나타남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FE858-4245-417A-ABFC-CAB6286BBC2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510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888FCD-707A-A016-EE50-0BB3861FD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911D9CD-1E29-A969-0079-036FC82139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32DC07-75D9-E5AF-6BAB-06188DCC9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1A6EE-F68B-4E14-A23C-8F5B0B9A1B59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18C1DB-ED53-D6B6-1CD5-9D7CF605B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25546C-115B-48A1-E4AB-CC3E220C1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DC37-BBE7-47DE-8173-8E0F85C136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82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79E11-3E62-25E4-62E3-4769B291F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EB6B12-E0C5-5D8F-DA6D-39EF82E82E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AE9DC3-193B-CC29-2DF0-2BAF1E535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1A6EE-F68B-4E14-A23C-8F5B0B9A1B59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4FE760-4AEC-8482-002A-1BE4A2D92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10415C-1166-E437-C900-83908394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DC37-BBE7-47DE-8173-8E0F85C136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420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ECEE9C2-BACF-3798-EA67-31FCD0AB36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63A3C6-4D3E-E943-C960-60258EA2F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5A095C-420C-AC7B-C715-6635507FE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1A6EE-F68B-4E14-A23C-8F5B0B9A1B59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30BAF6-7F45-D5C4-17FB-7B40BA741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485C05-CF5E-FDD1-3AD0-91A386985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DC37-BBE7-47DE-8173-8E0F85C136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09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D44D09-BB36-A46D-2999-282DA42BE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2E7FC3-C9FD-D3D0-4E0A-469E30B54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D26854-4727-DE6A-E069-E94D16DA9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1A6EE-F68B-4E14-A23C-8F5B0B9A1B59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17BA2B-C1DE-D506-91CE-D504CB251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B6BE90-2A32-8800-1529-6CA5A22B0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DC37-BBE7-47DE-8173-8E0F85C136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48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2778D7-604A-0AAA-5AFB-35BABD9DA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24EA1E-FFE6-B9D3-EEC9-F355AADDAA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DA6F2A-BDD9-DFB6-DDC0-D25A0AC10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1A6EE-F68B-4E14-A23C-8F5B0B9A1B59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AE08BD-8849-7ABE-903A-86086E513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1ED5FA-BDA9-DA3E-F276-CAAC24EC6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DC37-BBE7-47DE-8173-8E0F85C136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434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31E14A-BDAD-BD95-5292-5795C2BAB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E73602-571B-A983-D759-08CB2286DB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452270-DA9E-5AF1-C3E3-A56E4BE94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E4A7DE-FD51-75C9-A7FB-2C8ED36C7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1A6EE-F68B-4E14-A23C-8F5B0B9A1B59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47E2E7-9F3A-753F-7186-4E8C48C22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F3F937-758F-3777-3815-94B3EAF6F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DC37-BBE7-47DE-8173-8E0F85C136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419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006E1B-EDAF-3E58-E4AF-E33D378FB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D9FEDC-005F-E387-4DD5-53679A08CA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6DFDF8-96BC-EDE2-4B0D-D3709CF4E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56D0A6-BE6E-962E-1626-5C6CDCD15D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A98C66-F682-3055-2EFE-7BE5856C32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A464AB6-AB02-AA3F-E994-746BFA1AE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1A6EE-F68B-4E14-A23C-8F5B0B9A1B59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DCA1876-E939-B403-BF49-E33A5ADEC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D6559C0-1C1A-8649-5397-0A9D3ED88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DC37-BBE7-47DE-8173-8E0F85C136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390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95986-8FF9-6813-4BBF-6E2BF5E8F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7470919-92F5-2C2B-7599-2A3950A3B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1A6EE-F68B-4E14-A23C-8F5B0B9A1B59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556C20F-39A2-6805-EDA2-D04A4E081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CCEE194-5A48-2394-3D7C-07709A75C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DC37-BBE7-47DE-8173-8E0F85C136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516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E081BC-81FA-44A3-907E-54E0FDA1D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1A6EE-F68B-4E14-A23C-8F5B0B9A1B59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B39F7D-E956-E219-92C0-52FCF053B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8074C2-65EE-EE0B-6461-0EA946619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DC37-BBE7-47DE-8173-8E0F85C136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393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4FE59E-3AFD-0EB5-CACC-E6789C9E9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47C91E-24A7-8963-492D-3530C515A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52EE21-E523-C9F0-5E38-E947DBC5A0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691C2A-19AF-7565-6A9B-D1C22D6E3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1A6EE-F68B-4E14-A23C-8F5B0B9A1B59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73BCE8-5915-70B5-6C08-78FD97358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7B2A9E-87E3-0DEF-8E59-727C051E3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DC37-BBE7-47DE-8173-8E0F85C136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081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3A18CA-AF8D-C299-99DE-34916F45F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2AE6A33-BF54-A929-F659-2343EC82F6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170833-57BF-7E81-DE94-B2CADD4A9E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287D1C-5EFF-5C1E-BC6A-DD2639175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1A6EE-F68B-4E14-A23C-8F5B0B9A1B59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217C02-A03B-2C9C-E4E0-91C6BF69C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223E5E-6EC3-2688-6666-E083DF136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DC37-BBE7-47DE-8173-8E0F85C136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142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47C0B13-05AA-DFBD-6794-BF1486E91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9543AE-07D4-9CC8-7806-17E04978D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8509AA-9003-DB35-E212-B04746C072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51A6EE-F68B-4E14-A23C-8F5B0B9A1B59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F079B0-6448-0C06-DFC6-694C38C78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F520E5-F6DB-7913-8377-05331DD83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EDC37-BBE7-47DE-8173-8E0F85C136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359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8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8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8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9.pn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6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29.png"/><Relationship Id="rId4" Type="http://schemas.openxmlformats.org/officeDocument/2006/relationships/image" Target="../media/image51.pn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8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28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slide" Target="slide37.xml"/><Relationship Id="rId5" Type="http://schemas.openxmlformats.org/officeDocument/2006/relationships/image" Target="../media/image29.png"/><Relationship Id="rId10" Type="http://schemas.openxmlformats.org/officeDocument/2006/relationships/image" Target="../media/image51.png"/><Relationship Id="rId4" Type="http://schemas.openxmlformats.org/officeDocument/2006/relationships/image" Target="../media/image28.png"/><Relationship Id="rId9" Type="http://schemas.openxmlformats.org/officeDocument/2006/relationships/slide" Target="slide3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36.png"/><Relationship Id="rId5" Type="http://schemas.openxmlformats.org/officeDocument/2006/relationships/image" Target="../media/image29.png"/><Relationship Id="rId10" Type="http://schemas.openxmlformats.org/officeDocument/2006/relationships/image" Target="../media/image59.png"/><Relationship Id="rId4" Type="http://schemas.openxmlformats.org/officeDocument/2006/relationships/image" Target="../media/image28.png"/><Relationship Id="rId9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13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8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29.png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502" y="2141611"/>
            <a:ext cx="7326686" cy="17749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67" kern="0" spc="-67" dirty="0">
                <a:solidFill>
                  <a:srgbClr val="4D4D4D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  <a:cs typeface="KOHINanumOTF Bold" pitchFamily="34" charset="0"/>
              </a:rPr>
              <a:t>시각장인들을 위한</a:t>
            </a:r>
            <a:endParaRPr lang="en-US" altLang="ko-KR" sz="5467" kern="0" spc="-67" dirty="0">
              <a:solidFill>
                <a:srgbClr val="4D4D4D"/>
              </a:solidFill>
              <a:latin typeface="KOHI나눔OTF Bold" panose="00000800000000000000" pitchFamily="50" charset="-127"/>
              <a:ea typeface="KOHI나눔OTF Bold" panose="00000800000000000000" pitchFamily="50" charset="-127"/>
              <a:cs typeface="KOHINanumOTF Bold" pitchFamily="34" charset="0"/>
            </a:endParaRPr>
          </a:p>
          <a:p>
            <a:r>
              <a:rPr lang="ko-KR" altLang="en-US" sz="5467" kern="0" spc="-67" dirty="0">
                <a:solidFill>
                  <a:srgbClr val="18A8F1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  <a:cs typeface="KOHINanumOTF Bold" pitchFamily="34" charset="0"/>
              </a:rPr>
              <a:t>스마트 지팡이</a:t>
            </a:r>
            <a:endParaRPr lang="en-US" sz="1200" dirty="0">
              <a:latin typeface="KOHI나눔OTF Bold" panose="00000800000000000000" pitchFamily="50" charset="-127"/>
              <a:ea typeface="KOHI나눔OTF Bold" panose="00000800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6958387" y="4140549"/>
            <a:ext cx="1030213" cy="1030213"/>
            <a:chOff x="10437580" y="6210823"/>
            <a:chExt cx="1545320" cy="15453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37580" y="6210823"/>
              <a:ext cx="1545320" cy="15453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76324" y="1462221"/>
            <a:ext cx="1160031" cy="1160031"/>
            <a:chOff x="13014485" y="2193331"/>
            <a:chExt cx="1740047" cy="17400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14485" y="2193331"/>
              <a:ext cx="1740047" cy="17400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71074" y="2466810"/>
            <a:ext cx="1133678" cy="1133678"/>
            <a:chOff x="12256611" y="3700214"/>
            <a:chExt cx="1700517" cy="170051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56611" y="3700214"/>
              <a:ext cx="1700517" cy="17005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46061" y="1283121"/>
            <a:ext cx="1183688" cy="1183688"/>
            <a:chOff x="14769091" y="1924682"/>
            <a:chExt cx="1775532" cy="177553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69091" y="1924682"/>
              <a:ext cx="1775532" cy="17755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77027" y="4283805"/>
            <a:ext cx="1060827" cy="1060827"/>
            <a:chOff x="12565540" y="6425706"/>
            <a:chExt cx="1591241" cy="1591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65540" y="6425706"/>
              <a:ext cx="1591241" cy="15912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24874" y="3149369"/>
            <a:ext cx="570965" cy="1047904"/>
            <a:chOff x="11437311" y="4724053"/>
            <a:chExt cx="856448" cy="157185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37311" y="4724053"/>
              <a:ext cx="856448" cy="15718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690390" y="2246843"/>
            <a:ext cx="572875" cy="1051408"/>
            <a:chOff x="14535585" y="3370264"/>
            <a:chExt cx="859312" cy="157711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35585" y="3370264"/>
              <a:ext cx="859312" cy="157711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053414" y="3545761"/>
            <a:ext cx="966153" cy="966153"/>
            <a:chOff x="12080121" y="5318641"/>
            <a:chExt cx="1449230" cy="144923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80121" y="5318641"/>
              <a:ext cx="1449230" cy="144923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58387" y="1932280"/>
            <a:ext cx="1030235" cy="1030235"/>
            <a:chOff x="10437580" y="2898420"/>
            <a:chExt cx="1545352" cy="154535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37580" y="2898420"/>
              <a:ext cx="1545352" cy="154535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690390" y="3428572"/>
            <a:ext cx="1009961" cy="1009961"/>
            <a:chOff x="14535585" y="5142857"/>
            <a:chExt cx="1514941" cy="151494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35585" y="5142857"/>
              <a:ext cx="1514941" cy="151494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557122" y="4202127"/>
            <a:ext cx="904907" cy="904907"/>
            <a:chOff x="15835682" y="6303189"/>
            <a:chExt cx="1357361" cy="135736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835682" y="6303189"/>
              <a:ext cx="1357361" cy="135736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495544" y="2716155"/>
            <a:ext cx="1076245" cy="1076245"/>
            <a:chOff x="15743316" y="4074232"/>
            <a:chExt cx="1614367" cy="161436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743316" y="4074232"/>
              <a:ext cx="1614367" cy="161436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15468" y="5869282"/>
            <a:ext cx="11159540" cy="575403"/>
            <a:chOff x="773202" y="8803923"/>
            <a:chExt cx="16739310" cy="86310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3202" y="8803923"/>
              <a:ext cx="16739310" cy="863104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9584712" y="4639376"/>
            <a:ext cx="584825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33" kern="0" spc="-67" dirty="0">
                <a:solidFill>
                  <a:srgbClr val="18A8F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Gmarket Sans Medium" pitchFamily="34" charset="0"/>
              </a:rPr>
              <a:t>x</a:t>
            </a:r>
            <a:endParaRPr 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735816" y="3554243"/>
            <a:ext cx="584825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33" kern="0" spc="-67" dirty="0">
                <a:solidFill>
                  <a:srgbClr val="18A8F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Gmarket Sans Medium" pitchFamily="34" charset="0"/>
              </a:rPr>
              <a:t>x</a:t>
            </a:r>
            <a:endParaRPr 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145442" y="3268061"/>
            <a:ext cx="584825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33" kern="0" spc="-67" dirty="0">
                <a:solidFill>
                  <a:srgbClr val="18A8F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Gmarket Sans Medium" pitchFamily="34" charset="0"/>
              </a:rPr>
              <a:t>x</a:t>
            </a:r>
            <a:endParaRPr 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170052" y="5993466"/>
            <a:ext cx="9839523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kern="0" spc="-67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조 원</a:t>
            </a:r>
            <a:r>
              <a:rPr lang="en-US" altLang="ko-KR" sz="1600" kern="0" spc="-67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     </a:t>
            </a:r>
            <a:r>
              <a:rPr lang="en-US" sz="1600" kern="0" spc="-67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             2361074 </a:t>
            </a:r>
            <a:r>
              <a:rPr lang="ko-KR" altLang="en-US" sz="1600" kern="0" spc="-67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김주호             </a:t>
            </a:r>
            <a:r>
              <a:rPr lang="en-US" sz="1600" kern="0" spc="-67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ㅣ             2361029 </a:t>
            </a:r>
            <a:r>
              <a:rPr lang="ko-KR" altLang="en-US" sz="1600" kern="0" spc="-67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이정훈             </a:t>
            </a:r>
            <a:r>
              <a:rPr lang="en-US" sz="1600" kern="0" spc="-67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ㅣ             2361009 </a:t>
            </a:r>
            <a:r>
              <a:rPr lang="ko-KR" altLang="en-US" sz="1600" kern="0" spc="-67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김현성             </a:t>
            </a:r>
            <a:endParaRPr lang="en-US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5468" y="422249"/>
            <a:ext cx="11159540" cy="23809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5469" y="439709"/>
            <a:ext cx="637971" cy="1113173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47628" y="1284464"/>
            <a:ext cx="1189522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267" dirty="0">
                <a:solidFill>
                  <a:srgbClr val="4D4D4D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  <a:cs typeface="KOHINanumOTF Bold" pitchFamily="34" charset="0"/>
              </a:rPr>
              <a:t>1</a:t>
            </a:r>
            <a:r>
              <a:rPr lang="ko-KR" altLang="en-US" sz="4800" kern="0" spc="-267" dirty="0">
                <a:solidFill>
                  <a:srgbClr val="4D4D4D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  <a:cs typeface="KOHINanumOTF Bold" pitchFamily="34" charset="0"/>
              </a:rPr>
              <a:t>차 제작 과정</a:t>
            </a:r>
            <a:endParaRPr lang="en-US" sz="1200" dirty="0">
              <a:latin typeface="KOHI나눔OTF Bold" panose="00000800000000000000" pitchFamily="50" charset="-127"/>
              <a:ea typeface="KOHI나눔OTF Bold" panose="00000800000000000000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38471" y="965368"/>
            <a:ext cx="3113535" cy="3282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33" kern="0" spc="-67" dirty="0">
                <a:solidFill>
                  <a:srgbClr val="18A8F1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  <a:cs typeface="KOHINanumOTF Bold" pitchFamily="34" charset="0"/>
              </a:rPr>
              <a:t>Arduino Project</a:t>
            </a:r>
            <a:endParaRPr lang="en-US" sz="1200" dirty="0">
              <a:latin typeface="KOHI나눔OTF Bold" panose="00000800000000000000" pitchFamily="50" charset="-127"/>
              <a:ea typeface="KOHI나눔OTF Bold" panose="00000800000000000000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3B98B38-5EDF-A41B-AEFA-FB3C622DEFC5}"/>
              </a:ext>
            </a:extLst>
          </p:cNvPr>
          <p:cNvGrpSpPr/>
          <p:nvPr/>
        </p:nvGrpSpPr>
        <p:grpSpPr>
          <a:xfrm>
            <a:off x="657305" y="2551787"/>
            <a:ext cx="10875866" cy="3240736"/>
            <a:chOff x="658067" y="2734667"/>
            <a:chExt cx="10875866" cy="324073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58067" y="4432193"/>
              <a:ext cx="3113387" cy="1542696"/>
              <a:chOff x="1778444" y="7161086"/>
              <a:chExt cx="4186243" cy="179696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78444" y="7161086"/>
                <a:ext cx="4186243" cy="179696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260791" y="3860092"/>
              <a:ext cx="3113387" cy="2115311"/>
              <a:chOff x="5301108" y="6505927"/>
              <a:chExt cx="4186243" cy="246396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5308004" y="8291058"/>
                <a:ext cx="670344" cy="678829"/>
                <a:chOff x="5308004" y="8291058"/>
                <a:chExt cx="670344" cy="678829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5308004" y="8291058"/>
                  <a:ext cx="670344" cy="678829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5301108" y="6505927"/>
                <a:ext cx="4186243" cy="1796966"/>
                <a:chOff x="5301108" y="6505927"/>
                <a:chExt cx="4186243" cy="1796966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5301108" y="6505927"/>
                  <a:ext cx="4186243" cy="179696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5824021" y="4849174"/>
              <a:ext cx="545229" cy="552131"/>
              <a:chOff x="8796993" y="7225007"/>
              <a:chExt cx="670344" cy="67882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796993" y="7225007"/>
                <a:ext cx="670344" cy="67882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808212" y="3304456"/>
              <a:ext cx="3113387" cy="1542696"/>
              <a:chOff x="8803758" y="5428041"/>
              <a:chExt cx="4186243" cy="179696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803758" y="5428041"/>
                <a:ext cx="4186243" cy="179696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420543" y="2734667"/>
              <a:ext cx="3113390" cy="2115307"/>
              <a:chOff x="12321029" y="4385245"/>
              <a:chExt cx="4186243" cy="2463953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2326743" y="6170369"/>
                <a:ext cx="670344" cy="678829"/>
                <a:chOff x="12326743" y="6170369"/>
                <a:chExt cx="670344" cy="678829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2326743" y="6170369"/>
                  <a:ext cx="670344" cy="678829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2321029" y="4385245"/>
                <a:ext cx="4186243" cy="1796966"/>
                <a:chOff x="12321029" y="4385245"/>
                <a:chExt cx="4186243" cy="1796966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2321029" y="4385245"/>
                  <a:ext cx="4186243" cy="1796966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1" name="Object 41"/>
          <p:cNvSpPr txBox="1"/>
          <p:nvPr/>
        </p:nvSpPr>
        <p:spPr>
          <a:xfrm>
            <a:off x="728056" y="4572389"/>
            <a:ext cx="264453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STEP.01</a:t>
            </a:r>
            <a:endParaRPr lang="en-US" sz="2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68515" y="5063465"/>
            <a:ext cx="316362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67" dirty="0">
                <a:solidFill>
                  <a:srgbClr val="FFFF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설계</a:t>
            </a:r>
            <a:endParaRPr lang="en-US" sz="2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39DBD5-1F33-C432-DCF7-E5A6CF333EA3}"/>
              </a:ext>
            </a:extLst>
          </p:cNvPr>
          <p:cNvSpPr txBox="1"/>
          <p:nvPr/>
        </p:nvSpPr>
        <p:spPr>
          <a:xfrm>
            <a:off x="527043" y="967685"/>
            <a:ext cx="636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</a:rPr>
              <a:t>03</a:t>
            </a:r>
            <a:endParaRPr lang="ko-KR" altLang="en-US" dirty="0">
              <a:solidFill>
                <a:schemeClr val="bg1"/>
              </a:solidFill>
              <a:latin typeface="KOHI나눔OTF Bold" panose="00000800000000000000" pitchFamily="50" charset="-127"/>
              <a:ea typeface="KOHI나눔OTF Bold" panose="00000800000000000000" pitchFamily="50" charset="-127"/>
            </a:endParaRPr>
          </a:p>
        </p:txBody>
      </p:sp>
      <p:sp>
        <p:nvSpPr>
          <p:cNvPr id="7" name="Object 41">
            <a:extLst>
              <a:ext uri="{FF2B5EF4-FFF2-40B4-BE49-F238E27FC236}">
                <a16:creationId xmlns:a16="http://schemas.microsoft.com/office/drawing/2014/main" id="{EF72D320-31B7-F9AE-CE19-8CBDED826A05}"/>
              </a:ext>
            </a:extLst>
          </p:cNvPr>
          <p:cNvSpPr txBox="1"/>
          <p:nvPr/>
        </p:nvSpPr>
        <p:spPr>
          <a:xfrm>
            <a:off x="3372594" y="3963925"/>
            <a:ext cx="264453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STEP.02</a:t>
            </a:r>
            <a:endParaRPr lang="en-US" sz="2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4" name="Object 42">
            <a:extLst>
              <a:ext uri="{FF2B5EF4-FFF2-40B4-BE49-F238E27FC236}">
                <a16:creationId xmlns:a16="http://schemas.microsoft.com/office/drawing/2014/main" id="{ED62E505-9B29-DE8A-828A-030F2B908173}"/>
              </a:ext>
            </a:extLst>
          </p:cNvPr>
          <p:cNvSpPr txBox="1"/>
          <p:nvPr/>
        </p:nvSpPr>
        <p:spPr>
          <a:xfrm>
            <a:off x="3113053" y="4455001"/>
            <a:ext cx="316362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67" dirty="0">
                <a:solidFill>
                  <a:srgbClr val="FFFF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하드웨어 제작</a:t>
            </a:r>
            <a:endParaRPr lang="en-US" sz="2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6" name="Object 41">
            <a:extLst>
              <a:ext uri="{FF2B5EF4-FFF2-40B4-BE49-F238E27FC236}">
                <a16:creationId xmlns:a16="http://schemas.microsoft.com/office/drawing/2014/main" id="{187D0F14-633A-B375-FABD-49827C6D797E}"/>
              </a:ext>
            </a:extLst>
          </p:cNvPr>
          <p:cNvSpPr txBox="1"/>
          <p:nvPr/>
        </p:nvSpPr>
        <p:spPr>
          <a:xfrm>
            <a:off x="5984925" y="3423658"/>
            <a:ext cx="264453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STEP.03</a:t>
            </a:r>
            <a:endParaRPr lang="en-US" sz="2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9" name="Object 41">
            <a:extLst>
              <a:ext uri="{FF2B5EF4-FFF2-40B4-BE49-F238E27FC236}">
                <a16:creationId xmlns:a16="http://schemas.microsoft.com/office/drawing/2014/main" id="{FA377463-DB3E-8411-7CB4-9A8347DD082F}"/>
              </a:ext>
            </a:extLst>
          </p:cNvPr>
          <p:cNvSpPr txBox="1"/>
          <p:nvPr/>
        </p:nvSpPr>
        <p:spPr>
          <a:xfrm>
            <a:off x="8697205" y="2824618"/>
            <a:ext cx="264453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STEP.04</a:t>
            </a:r>
            <a:endParaRPr lang="en-US" sz="2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65EE69-FF47-7850-A6CA-E4760923A5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5238" y="2471387"/>
            <a:ext cx="5987580" cy="322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9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5468" y="422249"/>
            <a:ext cx="11159540" cy="23809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5469" y="439709"/>
            <a:ext cx="637971" cy="1113173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47628" y="1284464"/>
            <a:ext cx="1189522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267" dirty="0">
                <a:solidFill>
                  <a:srgbClr val="4D4D4D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  <a:cs typeface="KOHINanumOTF Bold" pitchFamily="34" charset="0"/>
              </a:rPr>
              <a:t>1</a:t>
            </a:r>
            <a:r>
              <a:rPr lang="ko-KR" altLang="en-US" sz="4800" kern="0" spc="-267" dirty="0">
                <a:solidFill>
                  <a:srgbClr val="4D4D4D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  <a:cs typeface="KOHINanumOTF Bold" pitchFamily="34" charset="0"/>
              </a:rPr>
              <a:t>차 제작 과정</a:t>
            </a:r>
            <a:endParaRPr lang="en-US" sz="1200" dirty="0">
              <a:latin typeface="KOHI나눔OTF Bold" panose="00000800000000000000" pitchFamily="50" charset="-127"/>
              <a:ea typeface="KOHI나눔OTF Bold" panose="00000800000000000000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38471" y="965368"/>
            <a:ext cx="3113535" cy="3282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33" kern="0" spc="-67" dirty="0">
                <a:solidFill>
                  <a:srgbClr val="18A8F1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  <a:cs typeface="KOHINanumOTF Bold" pitchFamily="34" charset="0"/>
              </a:rPr>
              <a:t>Arduino Project</a:t>
            </a:r>
            <a:endParaRPr lang="en-US" sz="1200" dirty="0">
              <a:latin typeface="KOHI나눔OTF Bold" panose="00000800000000000000" pitchFamily="50" charset="-127"/>
              <a:ea typeface="KOHI나눔OTF Bold" panose="00000800000000000000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3B98B38-5EDF-A41B-AEFA-FB3C622DEFC5}"/>
              </a:ext>
            </a:extLst>
          </p:cNvPr>
          <p:cNvGrpSpPr/>
          <p:nvPr/>
        </p:nvGrpSpPr>
        <p:grpSpPr>
          <a:xfrm>
            <a:off x="657305" y="2551787"/>
            <a:ext cx="10875866" cy="3240736"/>
            <a:chOff x="658067" y="2734667"/>
            <a:chExt cx="10875866" cy="324073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58067" y="4432193"/>
              <a:ext cx="3113387" cy="1542696"/>
              <a:chOff x="1778444" y="7161086"/>
              <a:chExt cx="4186243" cy="179696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78444" y="7161086"/>
                <a:ext cx="4186243" cy="179696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260791" y="3860092"/>
              <a:ext cx="3113387" cy="2115311"/>
              <a:chOff x="5301108" y="6505927"/>
              <a:chExt cx="4186243" cy="246396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5308004" y="8291058"/>
                <a:ext cx="670344" cy="678829"/>
                <a:chOff x="5308004" y="8291058"/>
                <a:chExt cx="670344" cy="678829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5308004" y="8291058"/>
                  <a:ext cx="670344" cy="678829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5301108" y="6505927"/>
                <a:ext cx="4186243" cy="1796966"/>
                <a:chOff x="5301108" y="6505927"/>
                <a:chExt cx="4186243" cy="1796966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5301108" y="6505927"/>
                  <a:ext cx="4186243" cy="179696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5824021" y="4849174"/>
              <a:ext cx="545229" cy="552131"/>
              <a:chOff x="8796993" y="7225007"/>
              <a:chExt cx="670344" cy="67882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796993" y="7225007"/>
                <a:ext cx="670344" cy="67882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808212" y="3304456"/>
              <a:ext cx="3113387" cy="1542696"/>
              <a:chOff x="8803758" y="5428041"/>
              <a:chExt cx="4186243" cy="179696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803758" y="5428041"/>
                <a:ext cx="4186243" cy="179696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420543" y="2734667"/>
              <a:ext cx="3113390" cy="2115307"/>
              <a:chOff x="12321029" y="4385245"/>
              <a:chExt cx="4186243" cy="2463953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2326743" y="6170369"/>
                <a:ext cx="670344" cy="678829"/>
                <a:chOff x="12326743" y="6170369"/>
                <a:chExt cx="670344" cy="678829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2326743" y="6170369"/>
                  <a:ext cx="670344" cy="678829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2321029" y="4385245"/>
                <a:ext cx="4186243" cy="1796966"/>
                <a:chOff x="12321029" y="4385245"/>
                <a:chExt cx="4186243" cy="1796966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2321029" y="4385245"/>
                  <a:ext cx="4186243" cy="1796966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1" name="Object 41"/>
          <p:cNvSpPr txBox="1"/>
          <p:nvPr/>
        </p:nvSpPr>
        <p:spPr>
          <a:xfrm>
            <a:off x="728056" y="4572389"/>
            <a:ext cx="264453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STEP.01</a:t>
            </a:r>
            <a:endParaRPr lang="en-US" sz="2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68515" y="5063465"/>
            <a:ext cx="316362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67" dirty="0">
                <a:solidFill>
                  <a:srgbClr val="FFFF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설계</a:t>
            </a:r>
            <a:endParaRPr lang="en-US" sz="2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39DBD5-1F33-C432-DCF7-E5A6CF333EA3}"/>
              </a:ext>
            </a:extLst>
          </p:cNvPr>
          <p:cNvSpPr txBox="1"/>
          <p:nvPr/>
        </p:nvSpPr>
        <p:spPr>
          <a:xfrm>
            <a:off x="527043" y="967685"/>
            <a:ext cx="636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</a:rPr>
              <a:t>03</a:t>
            </a:r>
            <a:endParaRPr lang="ko-KR" altLang="en-US" dirty="0">
              <a:solidFill>
                <a:schemeClr val="bg1"/>
              </a:solidFill>
              <a:latin typeface="KOHI나눔OTF Bold" panose="00000800000000000000" pitchFamily="50" charset="-127"/>
              <a:ea typeface="KOHI나눔OTF Bold" panose="00000800000000000000" pitchFamily="50" charset="-127"/>
            </a:endParaRPr>
          </a:p>
        </p:txBody>
      </p:sp>
      <p:sp>
        <p:nvSpPr>
          <p:cNvPr id="7" name="Object 41">
            <a:extLst>
              <a:ext uri="{FF2B5EF4-FFF2-40B4-BE49-F238E27FC236}">
                <a16:creationId xmlns:a16="http://schemas.microsoft.com/office/drawing/2014/main" id="{EF72D320-31B7-F9AE-CE19-8CBDED826A05}"/>
              </a:ext>
            </a:extLst>
          </p:cNvPr>
          <p:cNvSpPr txBox="1"/>
          <p:nvPr/>
        </p:nvSpPr>
        <p:spPr>
          <a:xfrm>
            <a:off x="3372594" y="3963925"/>
            <a:ext cx="264453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STEP.02</a:t>
            </a:r>
            <a:endParaRPr lang="en-US" sz="2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4" name="Object 42">
            <a:extLst>
              <a:ext uri="{FF2B5EF4-FFF2-40B4-BE49-F238E27FC236}">
                <a16:creationId xmlns:a16="http://schemas.microsoft.com/office/drawing/2014/main" id="{ED62E505-9B29-DE8A-828A-030F2B908173}"/>
              </a:ext>
            </a:extLst>
          </p:cNvPr>
          <p:cNvSpPr txBox="1"/>
          <p:nvPr/>
        </p:nvSpPr>
        <p:spPr>
          <a:xfrm>
            <a:off x="3113053" y="4455001"/>
            <a:ext cx="316362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67" dirty="0">
                <a:solidFill>
                  <a:srgbClr val="FFFF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하드웨어 제작</a:t>
            </a:r>
            <a:endParaRPr lang="en-US" sz="2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6" name="Object 41">
            <a:extLst>
              <a:ext uri="{FF2B5EF4-FFF2-40B4-BE49-F238E27FC236}">
                <a16:creationId xmlns:a16="http://schemas.microsoft.com/office/drawing/2014/main" id="{187D0F14-633A-B375-FABD-49827C6D797E}"/>
              </a:ext>
            </a:extLst>
          </p:cNvPr>
          <p:cNvSpPr txBox="1"/>
          <p:nvPr/>
        </p:nvSpPr>
        <p:spPr>
          <a:xfrm>
            <a:off x="5984925" y="3423658"/>
            <a:ext cx="264453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STEP.03</a:t>
            </a:r>
            <a:endParaRPr lang="en-US" sz="2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9" name="Object 41">
            <a:extLst>
              <a:ext uri="{FF2B5EF4-FFF2-40B4-BE49-F238E27FC236}">
                <a16:creationId xmlns:a16="http://schemas.microsoft.com/office/drawing/2014/main" id="{FA377463-DB3E-8411-7CB4-9A8347DD082F}"/>
              </a:ext>
            </a:extLst>
          </p:cNvPr>
          <p:cNvSpPr txBox="1"/>
          <p:nvPr/>
        </p:nvSpPr>
        <p:spPr>
          <a:xfrm>
            <a:off x="8697205" y="2824618"/>
            <a:ext cx="264453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STEP.04</a:t>
            </a:r>
            <a:endParaRPr lang="en-US" sz="2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973C600-3EBE-E989-897D-DBF7FAC8AE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1521" y="750738"/>
            <a:ext cx="3756986" cy="5685013"/>
          </a:xfrm>
          <a:prstGeom prst="rect">
            <a:avLst/>
          </a:prstGeom>
        </p:spPr>
      </p:pic>
      <p:sp>
        <p:nvSpPr>
          <p:cNvPr id="12" name="Object 42">
            <a:extLst>
              <a:ext uri="{FF2B5EF4-FFF2-40B4-BE49-F238E27FC236}">
                <a16:creationId xmlns:a16="http://schemas.microsoft.com/office/drawing/2014/main" id="{249C5C15-7EF0-5386-865C-B474037A8BBC}"/>
              </a:ext>
            </a:extLst>
          </p:cNvPr>
          <p:cNvSpPr txBox="1"/>
          <p:nvPr/>
        </p:nvSpPr>
        <p:spPr>
          <a:xfrm>
            <a:off x="5725384" y="3914734"/>
            <a:ext cx="316362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67" dirty="0">
                <a:solidFill>
                  <a:srgbClr val="FFFF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소프트웨어 제작</a:t>
            </a:r>
            <a:endParaRPr lang="en-US" sz="2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22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5468" y="422249"/>
            <a:ext cx="11159540" cy="23809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5469" y="439709"/>
            <a:ext cx="637971" cy="1113173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47628" y="1284464"/>
            <a:ext cx="1189522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267" dirty="0">
                <a:solidFill>
                  <a:srgbClr val="4D4D4D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  <a:cs typeface="KOHINanumOTF Bold" pitchFamily="34" charset="0"/>
              </a:rPr>
              <a:t>1</a:t>
            </a:r>
            <a:r>
              <a:rPr lang="ko-KR" altLang="en-US" sz="4800" kern="0" spc="-267" dirty="0">
                <a:solidFill>
                  <a:srgbClr val="4D4D4D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  <a:cs typeface="KOHINanumOTF Bold" pitchFamily="34" charset="0"/>
              </a:rPr>
              <a:t>차 제작 과정</a:t>
            </a:r>
            <a:endParaRPr lang="en-US" sz="1200" dirty="0">
              <a:latin typeface="KOHI나눔OTF Bold" panose="00000800000000000000" pitchFamily="50" charset="-127"/>
              <a:ea typeface="KOHI나눔OTF Bold" panose="00000800000000000000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38471" y="965368"/>
            <a:ext cx="3113535" cy="3282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33" kern="0" spc="-67" dirty="0">
                <a:solidFill>
                  <a:srgbClr val="18A8F1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  <a:cs typeface="KOHINanumOTF Bold" pitchFamily="34" charset="0"/>
              </a:rPr>
              <a:t>Arduino Project</a:t>
            </a:r>
            <a:endParaRPr lang="en-US" sz="1200" dirty="0">
              <a:latin typeface="KOHI나눔OTF Bold" panose="00000800000000000000" pitchFamily="50" charset="-127"/>
              <a:ea typeface="KOHI나눔OTF Bold" panose="00000800000000000000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3B98B38-5EDF-A41B-AEFA-FB3C622DEFC5}"/>
              </a:ext>
            </a:extLst>
          </p:cNvPr>
          <p:cNvGrpSpPr/>
          <p:nvPr/>
        </p:nvGrpSpPr>
        <p:grpSpPr>
          <a:xfrm>
            <a:off x="657305" y="2551787"/>
            <a:ext cx="10875866" cy="3240736"/>
            <a:chOff x="658067" y="2734667"/>
            <a:chExt cx="10875866" cy="324073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58067" y="4432193"/>
              <a:ext cx="3113387" cy="1542696"/>
              <a:chOff x="1778444" y="7161086"/>
              <a:chExt cx="4186243" cy="179696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78444" y="7161086"/>
                <a:ext cx="4186243" cy="179696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260791" y="3860092"/>
              <a:ext cx="3113387" cy="2115311"/>
              <a:chOff x="5301108" y="6505927"/>
              <a:chExt cx="4186243" cy="246396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5308004" y="8291058"/>
                <a:ext cx="670344" cy="678829"/>
                <a:chOff x="5308004" y="8291058"/>
                <a:chExt cx="670344" cy="678829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5308004" y="8291058"/>
                  <a:ext cx="670344" cy="678829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5301108" y="6505927"/>
                <a:ext cx="4186243" cy="1796966"/>
                <a:chOff x="5301108" y="6505927"/>
                <a:chExt cx="4186243" cy="1796966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5301108" y="6505927"/>
                  <a:ext cx="4186243" cy="179696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5824021" y="4849174"/>
              <a:ext cx="545229" cy="552131"/>
              <a:chOff x="8796993" y="7225007"/>
              <a:chExt cx="670344" cy="67882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796993" y="7225007"/>
                <a:ext cx="670344" cy="67882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808212" y="3304456"/>
              <a:ext cx="3113387" cy="1542696"/>
              <a:chOff x="8803758" y="5428041"/>
              <a:chExt cx="4186243" cy="179696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803758" y="5428041"/>
                <a:ext cx="4186243" cy="179696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420543" y="2734667"/>
              <a:ext cx="3113390" cy="2115307"/>
              <a:chOff x="12321029" y="4385245"/>
              <a:chExt cx="4186243" cy="2463953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2326743" y="6170369"/>
                <a:ext cx="670344" cy="678829"/>
                <a:chOff x="12326743" y="6170369"/>
                <a:chExt cx="670344" cy="678829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2326743" y="6170369"/>
                  <a:ext cx="670344" cy="678829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2321029" y="4385245"/>
                <a:ext cx="4186243" cy="1796966"/>
                <a:chOff x="12321029" y="4385245"/>
                <a:chExt cx="4186243" cy="1796966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2321029" y="4385245"/>
                  <a:ext cx="4186243" cy="1796966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1" name="Object 41"/>
          <p:cNvSpPr txBox="1"/>
          <p:nvPr/>
        </p:nvSpPr>
        <p:spPr>
          <a:xfrm>
            <a:off x="728056" y="4572389"/>
            <a:ext cx="264453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STEP.01</a:t>
            </a:r>
            <a:endParaRPr lang="en-US" sz="2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68515" y="5063465"/>
            <a:ext cx="316362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67" dirty="0">
                <a:solidFill>
                  <a:srgbClr val="FFFF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설계</a:t>
            </a:r>
            <a:endParaRPr lang="en-US" sz="2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39DBD5-1F33-C432-DCF7-E5A6CF333EA3}"/>
              </a:ext>
            </a:extLst>
          </p:cNvPr>
          <p:cNvSpPr txBox="1"/>
          <p:nvPr/>
        </p:nvSpPr>
        <p:spPr>
          <a:xfrm>
            <a:off x="527043" y="967685"/>
            <a:ext cx="636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</a:rPr>
              <a:t>03</a:t>
            </a:r>
            <a:endParaRPr lang="ko-KR" altLang="en-US" dirty="0">
              <a:solidFill>
                <a:schemeClr val="bg1"/>
              </a:solidFill>
              <a:latin typeface="KOHI나눔OTF Bold" panose="00000800000000000000" pitchFamily="50" charset="-127"/>
              <a:ea typeface="KOHI나눔OTF Bold" panose="00000800000000000000" pitchFamily="50" charset="-127"/>
            </a:endParaRPr>
          </a:p>
        </p:txBody>
      </p:sp>
      <p:sp>
        <p:nvSpPr>
          <p:cNvPr id="7" name="Object 41">
            <a:extLst>
              <a:ext uri="{FF2B5EF4-FFF2-40B4-BE49-F238E27FC236}">
                <a16:creationId xmlns:a16="http://schemas.microsoft.com/office/drawing/2014/main" id="{EF72D320-31B7-F9AE-CE19-8CBDED826A05}"/>
              </a:ext>
            </a:extLst>
          </p:cNvPr>
          <p:cNvSpPr txBox="1"/>
          <p:nvPr/>
        </p:nvSpPr>
        <p:spPr>
          <a:xfrm>
            <a:off x="3372594" y="3963925"/>
            <a:ext cx="264453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STEP.02</a:t>
            </a:r>
            <a:endParaRPr lang="en-US" sz="2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4" name="Object 42">
            <a:extLst>
              <a:ext uri="{FF2B5EF4-FFF2-40B4-BE49-F238E27FC236}">
                <a16:creationId xmlns:a16="http://schemas.microsoft.com/office/drawing/2014/main" id="{ED62E505-9B29-DE8A-828A-030F2B908173}"/>
              </a:ext>
            </a:extLst>
          </p:cNvPr>
          <p:cNvSpPr txBox="1"/>
          <p:nvPr/>
        </p:nvSpPr>
        <p:spPr>
          <a:xfrm>
            <a:off x="3113053" y="4455001"/>
            <a:ext cx="316362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67" dirty="0">
                <a:solidFill>
                  <a:srgbClr val="FFFF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하드웨어 제작</a:t>
            </a:r>
            <a:endParaRPr lang="en-US" sz="2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6" name="Object 41">
            <a:extLst>
              <a:ext uri="{FF2B5EF4-FFF2-40B4-BE49-F238E27FC236}">
                <a16:creationId xmlns:a16="http://schemas.microsoft.com/office/drawing/2014/main" id="{187D0F14-633A-B375-FABD-49827C6D797E}"/>
              </a:ext>
            </a:extLst>
          </p:cNvPr>
          <p:cNvSpPr txBox="1"/>
          <p:nvPr/>
        </p:nvSpPr>
        <p:spPr>
          <a:xfrm>
            <a:off x="5984925" y="3423658"/>
            <a:ext cx="264453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STEP.03</a:t>
            </a:r>
            <a:endParaRPr lang="en-US" sz="2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9" name="Object 41">
            <a:extLst>
              <a:ext uri="{FF2B5EF4-FFF2-40B4-BE49-F238E27FC236}">
                <a16:creationId xmlns:a16="http://schemas.microsoft.com/office/drawing/2014/main" id="{FA377463-DB3E-8411-7CB4-9A8347DD082F}"/>
              </a:ext>
            </a:extLst>
          </p:cNvPr>
          <p:cNvSpPr txBox="1"/>
          <p:nvPr/>
        </p:nvSpPr>
        <p:spPr>
          <a:xfrm>
            <a:off x="8697205" y="2824618"/>
            <a:ext cx="264453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STEP.04</a:t>
            </a:r>
            <a:endParaRPr lang="en-US" sz="2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2" name="Object 42">
            <a:extLst>
              <a:ext uri="{FF2B5EF4-FFF2-40B4-BE49-F238E27FC236}">
                <a16:creationId xmlns:a16="http://schemas.microsoft.com/office/drawing/2014/main" id="{249C5C15-7EF0-5386-865C-B474037A8BBC}"/>
              </a:ext>
            </a:extLst>
          </p:cNvPr>
          <p:cNvSpPr txBox="1"/>
          <p:nvPr/>
        </p:nvSpPr>
        <p:spPr>
          <a:xfrm>
            <a:off x="5725384" y="3914734"/>
            <a:ext cx="316362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67" dirty="0">
                <a:solidFill>
                  <a:srgbClr val="FFFF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소프트웨어 제작</a:t>
            </a:r>
            <a:endParaRPr lang="en-US" sz="2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Object 42">
            <a:extLst>
              <a:ext uri="{FF2B5EF4-FFF2-40B4-BE49-F238E27FC236}">
                <a16:creationId xmlns:a16="http://schemas.microsoft.com/office/drawing/2014/main" id="{1D6D0E35-645E-9BC1-4AE2-F9A9B03236B7}"/>
              </a:ext>
            </a:extLst>
          </p:cNvPr>
          <p:cNvSpPr txBox="1"/>
          <p:nvPr/>
        </p:nvSpPr>
        <p:spPr>
          <a:xfrm>
            <a:off x="8437664" y="3315694"/>
            <a:ext cx="316362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67" dirty="0">
                <a:solidFill>
                  <a:srgbClr val="FFFF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오류 검출 및 수정</a:t>
            </a:r>
            <a:endParaRPr lang="en-US" sz="2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92DA5BB-0C5B-780D-044A-B0C0703A5F8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" r="37695"/>
          <a:stretch/>
        </p:blipFill>
        <p:spPr>
          <a:xfrm>
            <a:off x="1414553" y="2432240"/>
            <a:ext cx="6268873" cy="381486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7A60AFF-432D-0B86-CF88-B11FE0BABAF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" r="23646"/>
          <a:stretch/>
        </p:blipFill>
        <p:spPr>
          <a:xfrm>
            <a:off x="708240" y="2241595"/>
            <a:ext cx="7452000" cy="419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74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07B62551-BD5B-9424-F12A-747DCFF23C0E}"/>
              </a:ext>
            </a:extLst>
          </p:cNvPr>
          <p:cNvSpPr txBox="1"/>
          <p:nvPr/>
        </p:nvSpPr>
        <p:spPr>
          <a:xfrm>
            <a:off x="3405600" y="1461600"/>
            <a:ext cx="769062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800" kern="0" spc="-67" dirty="0">
                <a:solidFill>
                  <a:srgbClr val="FFFFFF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  <a:cs typeface="KOHINanumOTF Bold" pitchFamily="34" charset="0"/>
              </a:rPr>
              <a:t>1</a:t>
            </a:r>
            <a:r>
              <a:rPr lang="ko-KR" altLang="en-US" sz="4800" kern="0" spc="-67" dirty="0">
                <a:solidFill>
                  <a:srgbClr val="FFFFFF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  <a:cs typeface="KOHINanumOTF Bold" pitchFamily="34" charset="0"/>
              </a:rPr>
              <a:t>차 제작 과정 및 결과</a:t>
            </a:r>
            <a:endParaRPr lang="en-US" altLang="ko-KR" sz="4800" dirty="0">
              <a:latin typeface="KOHI나눔OTF Bold" panose="00000800000000000000" pitchFamily="50" charset="-127"/>
              <a:ea typeface="KOHI나눔OTF Bold" panose="000008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A2D356-6BE3-0C13-7BA3-701D3CAA537C}"/>
              </a:ext>
            </a:extLst>
          </p:cNvPr>
          <p:cNvSpPr txBox="1"/>
          <p:nvPr/>
        </p:nvSpPr>
        <p:spPr>
          <a:xfrm>
            <a:off x="1630101" y="1312442"/>
            <a:ext cx="790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474ACC-B672-BC3A-D9F9-F4B94D51018D}"/>
              </a:ext>
            </a:extLst>
          </p:cNvPr>
          <p:cNvSpPr txBox="1"/>
          <p:nvPr/>
        </p:nvSpPr>
        <p:spPr>
          <a:xfrm>
            <a:off x="2150998" y="1312442"/>
            <a:ext cx="7900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</a:p>
          <a:p>
            <a:pPr algn="ctr"/>
            <a:r>
              <a:rPr lang="en-US" altLang="ko-KR" sz="72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6EC134-1380-BA05-D713-D1E16445FBEF}"/>
              </a:ext>
            </a:extLst>
          </p:cNvPr>
          <p:cNvSpPr/>
          <p:nvPr/>
        </p:nvSpPr>
        <p:spPr>
          <a:xfrm>
            <a:off x="1638354" y="2392893"/>
            <a:ext cx="1214122" cy="1641802"/>
          </a:xfrm>
          <a:prstGeom prst="rect">
            <a:avLst/>
          </a:prstGeom>
          <a:solidFill>
            <a:srgbClr val="18A8F1"/>
          </a:solidFill>
          <a:ln>
            <a:solidFill>
              <a:srgbClr val="18A8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819327" y="3613790"/>
            <a:ext cx="4152423" cy="9524"/>
            <a:chOff x="1228990" y="5420685"/>
            <a:chExt cx="6228634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28990" y="5420685"/>
              <a:ext cx="6228634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52056" y="5074458"/>
            <a:ext cx="879486" cy="879486"/>
            <a:chOff x="12828084" y="7611686"/>
            <a:chExt cx="1319229" cy="13192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8084" y="7611686"/>
              <a:ext cx="1319229" cy="1319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44134" y="4801174"/>
            <a:ext cx="905621" cy="905621"/>
            <a:chOff x="15516200" y="7201761"/>
            <a:chExt cx="1358432" cy="13584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16200" y="7201761"/>
              <a:ext cx="1358432" cy="13584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95661" y="3397137"/>
            <a:ext cx="824799" cy="824799"/>
            <a:chOff x="13943491" y="5095705"/>
            <a:chExt cx="1237198" cy="12371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43491" y="5095705"/>
              <a:ext cx="1237198" cy="12371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96944" y="2509052"/>
            <a:ext cx="862197" cy="862197"/>
            <a:chOff x="16195416" y="3763577"/>
            <a:chExt cx="1293295" cy="12932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95416" y="3763577"/>
              <a:ext cx="1293295" cy="12932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6722" y="3878583"/>
            <a:ext cx="899097" cy="899097"/>
            <a:chOff x="955082" y="5817874"/>
            <a:chExt cx="1348646" cy="13486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5082" y="5817874"/>
              <a:ext cx="1348646" cy="13486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35819" y="5052207"/>
            <a:ext cx="780929" cy="780929"/>
            <a:chOff x="2303728" y="7578310"/>
            <a:chExt cx="1171394" cy="11713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03728" y="7578310"/>
              <a:ext cx="1171394" cy="1171394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999B9E3-289C-03D3-3D72-40657C5EB681}"/>
              </a:ext>
            </a:extLst>
          </p:cNvPr>
          <p:cNvSpPr/>
          <p:nvPr/>
        </p:nvSpPr>
        <p:spPr>
          <a:xfrm>
            <a:off x="1670080" y="318895"/>
            <a:ext cx="1214122" cy="1214163"/>
          </a:xfrm>
          <a:prstGeom prst="rect">
            <a:avLst/>
          </a:prstGeom>
          <a:solidFill>
            <a:srgbClr val="18A8F1"/>
          </a:solidFill>
          <a:ln>
            <a:solidFill>
              <a:srgbClr val="18A8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4F4D0CC9-5EC3-12C9-44F8-2268C14C61F3}"/>
              </a:ext>
            </a:extLst>
          </p:cNvPr>
          <p:cNvSpPr txBox="1"/>
          <p:nvPr/>
        </p:nvSpPr>
        <p:spPr>
          <a:xfrm>
            <a:off x="3404470" y="1461735"/>
            <a:ext cx="769062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800" kern="0" spc="-67" dirty="0">
                <a:solidFill>
                  <a:srgbClr val="FFFFFF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  <a:cs typeface="KOHINanumOTF Bold" pitchFamily="34" charset="0"/>
              </a:rPr>
              <a:t>2</a:t>
            </a:r>
            <a:r>
              <a:rPr lang="ko-KR" altLang="en-US" sz="4800" kern="0" spc="-67" dirty="0">
                <a:solidFill>
                  <a:srgbClr val="FFFFFF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  <a:cs typeface="KOHINanumOTF Bold" pitchFamily="34" charset="0"/>
              </a:rPr>
              <a:t>차 제작 과정 및 결과</a:t>
            </a:r>
            <a:endParaRPr lang="en-US" altLang="ko-KR" sz="4800" dirty="0">
              <a:latin typeface="KOHI나눔OTF Bold" panose="00000800000000000000" pitchFamily="50" charset="-127"/>
              <a:ea typeface="KOHI나눔OTF Bold" panose="00000800000000000000" pitchFamily="50" charset="-127"/>
            </a:endParaRPr>
          </a:p>
        </p:txBody>
      </p:sp>
      <p:sp>
        <p:nvSpPr>
          <p:cNvPr id="3" name="Object 25">
            <a:extLst>
              <a:ext uri="{FF2B5EF4-FFF2-40B4-BE49-F238E27FC236}">
                <a16:creationId xmlns:a16="http://schemas.microsoft.com/office/drawing/2014/main" id="{05485C6B-0420-B5B4-2FA0-3199067B5576}"/>
              </a:ext>
            </a:extLst>
          </p:cNvPr>
          <p:cNvSpPr txBox="1"/>
          <p:nvPr/>
        </p:nvSpPr>
        <p:spPr>
          <a:xfrm>
            <a:off x="9610589" y="4765419"/>
            <a:ext cx="584825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33" kern="0" spc="-67" dirty="0">
                <a:solidFill>
                  <a:srgbClr val="FFFFFF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Gmarket Sans Medium" pitchFamily="34" charset="0"/>
              </a:rPr>
              <a:t>x</a:t>
            </a:r>
            <a:endParaRPr 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Object 26">
            <a:extLst>
              <a:ext uri="{FF2B5EF4-FFF2-40B4-BE49-F238E27FC236}">
                <a16:creationId xmlns:a16="http://schemas.microsoft.com/office/drawing/2014/main" id="{D9942B16-DA6A-F8A8-42F4-C7C6B66111D9}"/>
              </a:ext>
            </a:extLst>
          </p:cNvPr>
          <p:cNvSpPr txBox="1"/>
          <p:nvPr/>
        </p:nvSpPr>
        <p:spPr>
          <a:xfrm>
            <a:off x="10051722" y="2389973"/>
            <a:ext cx="584825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33" kern="0" spc="-67" dirty="0">
                <a:solidFill>
                  <a:srgbClr val="FFFFFF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Gmarket Sans Medium" pitchFamily="34" charset="0"/>
              </a:rPr>
              <a:t>x</a:t>
            </a:r>
            <a:endParaRPr 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Object 27">
            <a:extLst>
              <a:ext uri="{FF2B5EF4-FFF2-40B4-BE49-F238E27FC236}">
                <a16:creationId xmlns:a16="http://schemas.microsoft.com/office/drawing/2014/main" id="{B510857F-9295-8BE0-BBDB-4DEC01642F4D}"/>
              </a:ext>
            </a:extLst>
          </p:cNvPr>
          <p:cNvSpPr txBox="1"/>
          <p:nvPr/>
        </p:nvSpPr>
        <p:spPr>
          <a:xfrm>
            <a:off x="1954988" y="4171958"/>
            <a:ext cx="584825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33" kern="0" spc="-67" dirty="0">
                <a:solidFill>
                  <a:srgbClr val="FFFFFF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Gmarket Sans Medium" pitchFamily="34" charset="0"/>
              </a:rPr>
              <a:t>x</a:t>
            </a:r>
            <a:endParaRPr 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5" name="Object 28">
            <a:extLst>
              <a:ext uri="{FF2B5EF4-FFF2-40B4-BE49-F238E27FC236}">
                <a16:creationId xmlns:a16="http://schemas.microsoft.com/office/drawing/2014/main" id="{5EEA4E99-F207-AE1B-9F9D-F9E528A2DD3F}"/>
              </a:ext>
            </a:extLst>
          </p:cNvPr>
          <p:cNvSpPr txBox="1"/>
          <p:nvPr/>
        </p:nvSpPr>
        <p:spPr>
          <a:xfrm>
            <a:off x="7203552" y="5384721"/>
            <a:ext cx="584825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33" kern="0" spc="-67" dirty="0">
                <a:solidFill>
                  <a:srgbClr val="FFFFFF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Gmarket Sans Medium" pitchFamily="34" charset="0"/>
              </a:rPr>
              <a:t>x</a:t>
            </a:r>
            <a:endParaRPr 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857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-4.16667E-6 -0.1592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5468" y="422249"/>
            <a:ext cx="11159540" cy="23809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5469" y="439709"/>
            <a:ext cx="637971" cy="1113173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47628" y="1284464"/>
            <a:ext cx="1189522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800" kern="0" spc="-267" dirty="0">
                <a:solidFill>
                  <a:srgbClr val="4D4D4D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  <a:cs typeface="KOHINanumOTF Bold" pitchFamily="34" charset="0"/>
              </a:rPr>
              <a:t>2</a:t>
            </a:r>
            <a:r>
              <a:rPr lang="ko-KR" altLang="en-US" sz="4800" kern="0" spc="-267" dirty="0">
                <a:solidFill>
                  <a:srgbClr val="4D4D4D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  <a:cs typeface="KOHINanumOTF Bold" pitchFamily="34" charset="0"/>
              </a:rPr>
              <a:t>차 제작 과정</a:t>
            </a:r>
            <a:endParaRPr lang="en-US" sz="1200" dirty="0">
              <a:latin typeface="KOHI나눔OTF Bold" panose="00000800000000000000" pitchFamily="50" charset="-127"/>
              <a:ea typeface="KOHI나눔OTF Bold" panose="00000800000000000000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38471" y="965368"/>
            <a:ext cx="3113535" cy="3282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33" kern="0" spc="-67" dirty="0">
                <a:solidFill>
                  <a:srgbClr val="18A8F1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  <a:cs typeface="KOHINanumOTF Bold" pitchFamily="34" charset="0"/>
              </a:rPr>
              <a:t>Arduino Project</a:t>
            </a:r>
            <a:endParaRPr lang="en-US" sz="1200" dirty="0">
              <a:latin typeface="KOHI나눔OTF Bold" panose="00000800000000000000" pitchFamily="50" charset="-127"/>
              <a:ea typeface="KOHI나눔OTF Bold" panose="00000800000000000000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3B98B38-5EDF-A41B-AEFA-FB3C622DEFC5}"/>
              </a:ext>
            </a:extLst>
          </p:cNvPr>
          <p:cNvGrpSpPr/>
          <p:nvPr/>
        </p:nvGrpSpPr>
        <p:grpSpPr>
          <a:xfrm>
            <a:off x="657305" y="2551787"/>
            <a:ext cx="10875866" cy="3240736"/>
            <a:chOff x="658067" y="2734667"/>
            <a:chExt cx="10875866" cy="324073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58067" y="4432193"/>
              <a:ext cx="3113387" cy="1542696"/>
              <a:chOff x="1778444" y="7161086"/>
              <a:chExt cx="4186243" cy="179696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78444" y="7161086"/>
                <a:ext cx="4186243" cy="179696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260791" y="3860092"/>
              <a:ext cx="3113387" cy="2115311"/>
              <a:chOff x="5301108" y="6505927"/>
              <a:chExt cx="4186243" cy="246396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5308004" y="8291058"/>
                <a:ext cx="670344" cy="678829"/>
                <a:chOff x="5308004" y="8291058"/>
                <a:chExt cx="670344" cy="678829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5308004" y="8291058"/>
                  <a:ext cx="670344" cy="678829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5301108" y="6505927"/>
                <a:ext cx="4186243" cy="1796966"/>
                <a:chOff x="5301108" y="6505927"/>
                <a:chExt cx="4186243" cy="1796966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5301108" y="6505927"/>
                  <a:ext cx="4186243" cy="179696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5824021" y="4849174"/>
              <a:ext cx="545229" cy="552131"/>
              <a:chOff x="8796993" y="7225007"/>
              <a:chExt cx="670344" cy="67882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796993" y="7225007"/>
                <a:ext cx="670344" cy="67882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808212" y="3304456"/>
              <a:ext cx="3113387" cy="1542696"/>
              <a:chOff x="8803758" y="5428041"/>
              <a:chExt cx="4186243" cy="179696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803758" y="5428041"/>
                <a:ext cx="4186243" cy="179696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420543" y="2734667"/>
              <a:ext cx="3113390" cy="2115307"/>
              <a:chOff x="12321029" y="4385245"/>
              <a:chExt cx="4186243" cy="2463953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2326743" y="6170369"/>
                <a:ext cx="670344" cy="678829"/>
                <a:chOff x="12326743" y="6170369"/>
                <a:chExt cx="670344" cy="678829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2326743" y="6170369"/>
                  <a:ext cx="670344" cy="678829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2321029" y="4385245"/>
                <a:ext cx="4186243" cy="1796966"/>
                <a:chOff x="12321029" y="4385245"/>
                <a:chExt cx="4186243" cy="1796966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2321029" y="4385245"/>
                  <a:ext cx="4186243" cy="1796966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1" name="Object 41"/>
          <p:cNvSpPr txBox="1"/>
          <p:nvPr/>
        </p:nvSpPr>
        <p:spPr>
          <a:xfrm>
            <a:off x="728056" y="4572389"/>
            <a:ext cx="264453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STEP.01</a:t>
            </a:r>
            <a:endParaRPr lang="en-US" sz="2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68515" y="5063465"/>
            <a:ext cx="316362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67" dirty="0">
                <a:solidFill>
                  <a:srgbClr val="FFFF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목표 기능 수정</a:t>
            </a:r>
            <a:endParaRPr lang="en-US" sz="2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39DBD5-1F33-C432-DCF7-E5A6CF333EA3}"/>
              </a:ext>
            </a:extLst>
          </p:cNvPr>
          <p:cNvSpPr txBox="1"/>
          <p:nvPr/>
        </p:nvSpPr>
        <p:spPr>
          <a:xfrm>
            <a:off x="527043" y="967685"/>
            <a:ext cx="636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</a:rPr>
              <a:t>03</a:t>
            </a:r>
            <a:endParaRPr lang="ko-KR" altLang="en-US" dirty="0">
              <a:solidFill>
                <a:schemeClr val="bg1"/>
              </a:solidFill>
              <a:latin typeface="KOHI나눔OTF Bold" panose="00000800000000000000" pitchFamily="50" charset="-127"/>
              <a:ea typeface="KOHI나눔OTF Bold" panose="00000800000000000000" pitchFamily="50" charset="-127"/>
            </a:endParaRPr>
          </a:p>
        </p:txBody>
      </p:sp>
      <p:sp>
        <p:nvSpPr>
          <p:cNvPr id="7" name="Object 41">
            <a:extLst>
              <a:ext uri="{FF2B5EF4-FFF2-40B4-BE49-F238E27FC236}">
                <a16:creationId xmlns:a16="http://schemas.microsoft.com/office/drawing/2014/main" id="{EF72D320-31B7-F9AE-CE19-8CBDED826A05}"/>
              </a:ext>
            </a:extLst>
          </p:cNvPr>
          <p:cNvSpPr txBox="1"/>
          <p:nvPr/>
        </p:nvSpPr>
        <p:spPr>
          <a:xfrm>
            <a:off x="3372594" y="3963925"/>
            <a:ext cx="264453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STEP.02</a:t>
            </a:r>
            <a:endParaRPr lang="en-US" sz="2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6" name="Object 41">
            <a:extLst>
              <a:ext uri="{FF2B5EF4-FFF2-40B4-BE49-F238E27FC236}">
                <a16:creationId xmlns:a16="http://schemas.microsoft.com/office/drawing/2014/main" id="{187D0F14-633A-B375-FABD-49827C6D797E}"/>
              </a:ext>
            </a:extLst>
          </p:cNvPr>
          <p:cNvSpPr txBox="1"/>
          <p:nvPr/>
        </p:nvSpPr>
        <p:spPr>
          <a:xfrm>
            <a:off x="5984925" y="3423658"/>
            <a:ext cx="264453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STEP.03</a:t>
            </a:r>
            <a:endParaRPr lang="en-US" sz="2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9" name="Object 41">
            <a:extLst>
              <a:ext uri="{FF2B5EF4-FFF2-40B4-BE49-F238E27FC236}">
                <a16:creationId xmlns:a16="http://schemas.microsoft.com/office/drawing/2014/main" id="{FA377463-DB3E-8411-7CB4-9A8347DD082F}"/>
              </a:ext>
            </a:extLst>
          </p:cNvPr>
          <p:cNvSpPr txBox="1"/>
          <p:nvPr/>
        </p:nvSpPr>
        <p:spPr>
          <a:xfrm>
            <a:off x="8697205" y="2824618"/>
            <a:ext cx="264453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STEP.04</a:t>
            </a:r>
            <a:endParaRPr lang="en-US" sz="2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923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4540AF65-2FC3-6E2F-8C54-AE49745F76C8}"/>
              </a:ext>
            </a:extLst>
          </p:cNvPr>
          <p:cNvGrpSpPr/>
          <p:nvPr/>
        </p:nvGrpSpPr>
        <p:grpSpPr>
          <a:xfrm>
            <a:off x="8014021" y="348113"/>
            <a:ext cx="3193952" cy="4546333"/>
            <a:chOff x="8014021" y="348113"/>
            <a:chExt cx="3193952" cy="4546333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253FD12-B06F-C7FD-ED38-F64C2247084D}"/>
                </a:ext>
              </a:extLst>
            </p:cNvPr>
            <p:cNvGrpSpPr/>
            <p:nvPr/>
          </p:nvGrpSpPr>
          <p:grpSpPr>
            <a:xfrm>
              <a:off x="8014021" y="3100437"/>
              <a:ext cx="3193952" cy="1794009"/>
              <a:chOff x="8014021" y="3100437"/>
              <a:chExt cx="3193952" cy="1794009"/>
            </a:xfrm>
          </p:grpSpPr>
          <p:sp>
            <p:nvSpPr>
              <p:cNvPr id="35" name="Object 30">
                <a:extLst>
                  <a:ext uri="{FF2B5EF4-FFF2-40B4-BE49-F238E27FC236}">
                    <a16:creationId xmlns:a16="http://schemas.microsoft.com/office/drawing/2014/main" id="{23DAE523-6B07-8531-F010-9EBCA50A198C}"/>
                  </a:ext>
                </a:extLst>
              </p:cNvPr>
              <p:cNvSpPr txBox="1"/>
              <p:nvPr/>
            </p:nvSpPr>
            <p:spPr>
              <a:xfrm>
                <a:off x="8014021" y="4432781"/>
                <a:ext cx="3193952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2400" kern="0" spc="-133" dirty="0">
                    <a:solidFill>
                      <a:srgbClr val="18A8F1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점자 블록 탐지 </a:t>
                </a:r>
                <a:endParaRPr lang="en-US" sz="24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endParaRPr>
              </a:p>
            </p:txBody>
          </p:sp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9A4365F6-0D79-7D43-1C9D-4AFDD27CCD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70997" y="3100437"/>
                <a:ext cx="1080000" cy="1080000"/>
              </a:xfrm>
              <a:prstGeom prst="rect">
                <a:avLst/>
              </a:prstGeom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1B70674-5A09-D561-00BB-499B9059EC18}"/>
                </a:ext>
              </a:extLst>
            </p:cNvPr>
            <p:cNvGrpSpPr/>
            <p:nvPr/>
          </p:nvGrpSpPr>
          <p:grpSpPr>
            <a:xfrm>
              <a:off x="8014021" y="348113"/>
              <a:ext cx="3193952" cy="1783533"/>
              <a:chOff x="8014021" y="3110913"/>
              <a:chExt cx="3193952" cy="1783533"/>
            </a:xfrm>
          </p:grpSpPr>
          <p:sp>
            <p:nvSpPr>
              <p:cNvPr id="37" name="Object 30">
                <a:extLst>
                  <a:ext uri="{FF2B5EF4-FFF2-40B4-BE49-F238E27FC236}">
                    <a16:creationId xmlns:a16="http://schemas.microsoft.com/office/drawing/2014/main" id="{D1472BCC-B842-D663-12D4-68EA34DD512B}"/>
                  </a:ext>
                </a:extLst>
              </p:cNvPr>
              <p:cNvSpPr txBox="1"/>
              <p:nvPr/>
            </p:nvSpPr>
            <p:spPr>
              <a:xfrm>
                <a:off x="8014021" y="4432781"/>
                <a:ext cx="3193952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2400" kern="0" spc="-133" dirty="0">
                    <a:solidFill>
                      <a:srgbClr val="18A8F1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웅덩이 방지</a:t>
                </a:r>
                <a:endParaRPr lang="en-US" sz="24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endParaRP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4BBCEF30-E897-47CF-194A-963A2DF913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70997" y="3110913"/>
                <a:ext cx="1080000" cy="1080000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515469" y="439709"/>
            <a:ext cx="637971" cy="1113173"/>
            <a:chOff x="773202" y="659563"/>
            <a:chExt cx="956957" cy="166976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47628" y="1284466"/>
            <a:ext cx="1189522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800" kern="0" spc="-267" dirty="0">
                <a:solidFill>
                  <a:srgbClr val="4D4D4D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  <a:cs typeface="KOHINanumOTF Bold" pitchFamily="34" charset="0"/>
              </a:rPr>
              <a:t>목표 기능 수정</a:t>
            </a:r>
            <a:endParaRPr lang="en-US" sz="1200" dirty="0">
              <a:latin typeface="KOHI나눔OTF Bold" panose="00000800000000000000" pitchFamily="50" charset="-127"/>
              <a:ea typeface="KOHI나눔OTF Bold" panose="00000800000000000000" pitchFamily="50" charset="-127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538471" y="965368"/>
            <a:ext cx="3113535" cy="3282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33" kern="0" spc="-67" dirty="0">
                <a:solidFill>
                  <a:srgbClr val="18A8F1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  <a:cs typeface="KOHINanumOTF Bold" pitchFamily="34" charset="0"/>
              </a:rPr>
              <a:t>Arduino Project</a:t>
            </a:r>
            <a:endParaRPr lang="en-US" sz="1200" dirty="0">
              <a:latin typeface="KOHI나눔OTF Bold" panose="00000800000000000000" pitchFamily="50" charset="-127"/>
              <a:ea typeface="KOHI나눔OTF Bold" panose="000008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B24A4-AF96-7354-EA6F-BF6CDB2D6D51}"/>
              </a:ext>
            </a:extLst>
          </p:cNvPr>
          <p:cNvSpPr txBox="1"/>
          <p:nvPr/>
        </p:nvSpPr>
        <p:spPr>
          <a:xfrm>
            <a:off x="527043" y="967685"/>
            <a:ext cx="636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</a:rPr>
              <a:t>04</a:t>
            </a:r>
            <a:endParaRPr lang="ko-KR" altLang="en-US" dirty="0">
              <a:solidFill>
                <a:schemeClr val="bg1"/>
              </a:solidFill>
              <a:latin typeface="KOHI나눔OTF Bold" panose="00000800000000000000" pitchFamily="50" charset="-127"/>
              <a:ea typeface="KOHI나눔OTF Bold" panose="00000800000000000000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AE35D3-FEBF-4772-A2A5-483514293040}"/>
              </a:ext>
            </a:extLst>
          </p:cNvPr>
          <p:cNvSpPr/>
          <p:nvPr/>
        </p:nvSpPr>
        <p:spPr>
          <a:xfrm>
            <a:off x="8340855" y="130054"/>
            <a:ext cx="2873911" cy="26016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4B468D-34D0-C424-6351-7D222DBD3824}"/>
              </a:ext>
            </a:extLst>
          </p:cNvPr>
          <p:cNvSpPr/>
          <p:nvPr/>
        </p:nvSpPr>
        <p:spPr>
          <a:xfrm>
            <a:off x="7659001" y="5599297"/>
            <a:ext cx="3463390" cy="13806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B1AAB1B-7611-9CCB-7555-4857BC2EB530}"/>
              </a:ext>
            </a:extLst>
          </p:cNvPr>
          <p:cNvGrpSpPr/>
          <p:nvPr/>
        </p:nvGrpSpPr>
        <p:grpSpPr>
          <a:xfrm>
            <a:off x="1579349" y="3110913"/>
            <a:ext cx="2202176" cy="1783533"/>
            <a:chOff x="1579349" y="3110913"/>
            <a:chExt cx="2202176" cy="1783533"/>
          </a:xfrm>
        </p:grpSpPr>
        <p:sp>
          <p:nvSpPr>
            <p:cNvPr id="6" name="Object 26">
              <a:extLst>
                <a:ext uri="{FF2B5EF4-FFF2-40B4-BE49-F238E27FC236}">
                  <a16:creationId xmlns:a16="http://schemas.microsoft.com/office/drawing/2014/main" id="{9D6B7B44-A246-ADB2-A93A-B440918B003B}"/>
                </a:ext>
              </a:extLst>
            </p:cNvPr>
            <p:cNvSpPr txBox="1"/>
            <p:nvPr/>
          </p:nvSpPr>
          <p:spPr>
            <a:xfrm>
              <a:off x="1579349" y="4432781"/>
              <a:ext cx="2202176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400" kern="0" spc="-133" dirty="0">
                  <a:solidFill>
                    <a:srgbClr val="18A8F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장애물 감지</a:t>
              </a:r>
              <a:endParaRPr 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855D0F6-A1FB-B33E-7EF1-FFE8C6404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0437" y="3110913"/>
              <a:ext cx="1080000" cy="108000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914BE10-4889-ECD2-5108-2F4FCEC6F7D3}"/>
              </a:ext>
            </a:extLst>
          </p:cNvPr>
          <p:cNvGrpSpPr/>
          <p:nvPr/>
        </p:nvGrpSpPr>
        <p:grpSpPr>
          <a:xfrm>
            <a:off x="4498263" y="3106538"/>
            <a:ext cx="3193952" cy="2157240"/>
            <a:chOff x="4498263" y="3106538"/>
            <a:chExt cx="3193952" cy="2157240"/>
          </a:xfrm>
        </p:grpSpPr>
        <p:sp>
          <p:nvSpPr>
            <p:cNvPr id="10" name="Object 28">
              <a:extLst>
                <a:ext uri="{FF2B5EF4-FFF2-40B4-BE49-F238E27FC236}">
                  <a16:creationId xmlns:a16="http://schemas.microsoft.com/office/drawing/2014/main" id="{A3D6BEE0-707E-C6ED-1E28-DE61B7B07710}"/>
                </a:ext>
              </a:extLst>
            </p:cNvPr>
            <p:cNvSpPr txBox="1"/>
            <p:nvPr/>
          </p:nvSpPr>
          <p:spPr>
            <a:xfrm>
              <a:off x="4498263" y="4432781"/>
              <a:ext cx="3193952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400" kern="0" spc="-133" dirty="0">
                  <a:solidFill>
                    <a:srgbClr val="18A8F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야간 보행 시</a:t>
              </a:r>
              <a:endParaRPr lang="en-US" altLang="ko-KR" sz="2400" kern="0" spc="-133" dirty="0">
                <a:solidFill>
                  <a:srgbClr val="18A8F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ctr"/>
              <a:r>
                <a:rPr lang="ko-KR" altLang="en-US" sz="2400" kern="0" spc="-133" dirty="0">
                  <a:solidFill>
                    <a:srgbClr val="18A8F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자체 발광</a:t>
              </a:r>
              <a:endParaRPr 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A3A83C0-5079-03B8-3F58-6F7E05E8B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1414" y="3106538"/>
              <a:ext cx="1080000" cy="10800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5468" y="422249"/>
            <a:ext cx="11159540" cy="23809"/>
            <a:chOff x="773202" y="633373"/>
            <a:chExt cx="16739310" cy="357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09E0577A-FF6E-0639-6A86-C616339772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9166" y="2599200"/>
            <a:ext cx="10053191" cy="3150000"/>
          </a:xfrm>
          <a:prstGeom prst="rect">
            <a:avLst/>
          </a:prstGeom>
        </p:spPr>
      </p:pic>
      <p:grpSp>
        <p:nvGrpSpPr>
          <p:cNvPr id="4" name="그룹 1005">
            <a:extLst>
              <a:ext uri="{FF2B5EF4-FFF2-40B4-BE49-F238E27FC236}">
                <a16:creationId xmlns:a16="http://schemas.microsoft.com/office/drawing/2014/main" id="{E9F73D95-A99F-AC94-CBCC-D267798EC395}"/>
              </a:ext>
            </a:extLst>
          </p:cNvPr>
          <p:cNvGrpSpPr/>
          <p:nvPr/>
        </p:nvGrpSpPr>
        <p:grpSpPr>
          <a:xfrm>
            <a:off x="4119894" y="3909539"/>
            <a:ext cx="3950689" cy="553998"/>
            <a:chOff x="6179841" y="5864308"/>
            <a:chExt cx="5926033" cy="830997"/>
          </a:xfrm>
        </p:grpSpPr>
        <p:sp>
          <p:nvSpPr>
            <p:cNvPr id="5" name="Object 15">
              <a:extLst>
                <a:ext uri="{FF2B5EF4-FFF2-40B4-BE49-F238E27FC236}">
                  <a16:creationId xmlns:a16="http://schemas.microsoft.com/office/drawing/2014/main" id="{DA1D750F-B5DA-8B8B-BE86-F94ACD8C198E}"/>
                </a:ext>
              </a:extLst>
            </p:cNvPr>
            <p:cNvSpPr txBox="1"/>
            <p:nvPr/>
          </p:nvSpPr>
          <p:spPr>
            <a:xfrm>
              <a:off x="6179841" y="5864308"/>
              <a:ext cx="803831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3000" kern="0" spc="-200" dirty="0">
                  <a:solidFill>
                    <a:srgbClr val="FFFFFF"/>
                  </a:solidFill>
                  <a:latin typeface="KOHI나눔OTF Bold" panose="00000800000000000000" pitchFamily="50" charset="-127"/>
                  <a:ea typeface="KOHI나눔OTF Bold" panose="00000800000000000000" pitchFamily="50" charset="-127"/>
                  <a:cs typeface="KOHIBaeumOTF" pitchFamily="34" charset="0"/>
                </a:rPr>
                <a:t>+</a:t>
              </a:r>
              <a:endParaRPr lang="en-US" sz="1200" dirty="0">
                <a:latin typeface="KOHI나눔OTF Bold" panose="00000800000000000000" pitchFamily="50" charset="-127"/>
                <a:ea typeface="KOHI나눔OTF Bold" panose="00000800000000000000" pitchFamily="50" charset="-127"/>
              </a:endParaRPr>
            </a:p>
          </p:txBody>
        </p:sp>
        <p:sp>
          <p:nvSpPr>
            <p:cNvPr id="7" name="Object 16">
              <a:extLst>
                <a:ext uri="{FF2B5EF4-FFF2-40B4-BE49-F238E27FC236}">
                  <a16:creationId xmlns:a16="http://schemas.microsoft.com/office/drawing/2014/main" id="{525B7140-3404-AD26-4D62-914B6981F187}"/>
                </a:ext>
              </a:extLst>
            </p:cNvPr>
            <p:cNvSpPr txBox="1"/>
            <p:nvPr/>
          </p:nvSpPr>
          <p:spPr>
            <a:xfrm>
              <a:off x="11302043" y="5864308"/>
              <a:ext cx="803831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3000" kern="0" spc="-200" dirty="0">
                  <a:solidFill>
                    <a:srgbClr val="FFFFFF"/>
                  </a:solidFill>
                  <a:latin typeface="KOHI나눔OTF Bold" panose="00000800000000000000" pitchFamily="50" charset="-127"/>
                  <a:ea typeface="KOHI나눔OTF Bold" panose="00000800000000000000" pitchFamily="50" charset="-127"/>
                  <a:cs typeface="KOHIBaeumOTF" pitchFamily="34" charset="0"/>
                </a:rPr>
                <a:t>+</a:t>
              </a:r>
              <a:endParaRPr lang="en-US" sz="1200" dirty="0">
                <a:latin typeface="KOHI나눔OTF Bold" panose="00000800000000000000" pitchFamily="50" charset="-127"/>
                <a:ea typeface="KOHI나눔OTF Bold" panose="000008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429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4.07407E-6 L -1.25E-6 0.40231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5468" y="422249"/>
            <a:ext cx="11159540" cy="23809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5469" y="439709"/>
            <a:ext cx="637971" cy="1113173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47628" y="1284464"/>
            <a:ext cx="1189522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800" kern="0" spc="-267" dirty="0">
                <a:solidFill>
                  <a:srgbClr val="4D4D4D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  <a:cs typeface="KOHINanumOTF Bold" pitchFamily="34" charset="0"/>
              </a:rPr>
              <a:t>2</a:t>
            </a:r>
            <a:r>
              <a:rPr lang="ko-KR" altLang="en-US" sz="4800" kern="0" spc="-267" dirty="0">
                <a:solidFill>
                  <a:srgbClr val="4D4D4D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  <a:cs typeface="KOHINanumOTF Bold" pitchFamily="34" charset="0"/>
              </a:rPr>
              <a:t>차 제작 과정</a:t>
            </a:r>
            <a:endParaRPr lang="en-US" sz="1200" dirty="0">
              <a:latin typeface="KOHI나눔OTF Bold" panose="00000800000000000000" pitchFamily="50" charset="-127"/>
              <a:ea typeface="KOHI나눔OTF Bold" panose="00000800000000000000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38471" y="965368"/>
            <a:ext cx="3113535" cy="3282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33" kern="0" spc="-67" dirty="0">
                <a:solidFill>
                  <a:srgbClr val="18A8F1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  <a:cs typeface="KOHINanumOTF Bold" pitchFamily="34" charset="0"/>
              </a:rPr>
              <a:t>Arduino Project</a:t>
            </a:r>
            <a:endParaRPr lang="en-US" sz="1200" dirty="0">
              <a:latin typeface="KOHI나눔OTF Bold" panose="00000800000000000000" pitchFamily="50" charset="-127"/>
              <a:ea typeface="KOHI나눔OTF Bold" panose="00000800000000000000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3B98B38-5EDF-A41B-AEFA-FB3C622DEFC5}"/>
              </a:ext>
            </a:extLst>
          </p:cNvPr>
          <p:cNvGrpSpPr/>
          <p:nvPr/>
        </p:nvGrpSpPr>
        <p:grpSpPr>
          <a:xfrm>
            <a:off x="657305" y="2551787"/>
            <a:ext cx="10875866" cy="3240736"/>
            <a:chOff x="658067" y="2734667"/>
            <a:chExt cx="10875866" cy="324073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58067" y="4432193"/>
              <a:ext cx="3113387" cy="1542696"/>
              <a:chOff x="1778444" y="7161086"/>
              <a:chExt cx="4186243" cy="179696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78444" y="7161086"/>
                <a:ext cx="4186243" cy="179696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260791" y="3860092"/>
              <a:ext cx="3113387" cy="2115311"/>
              <a:chOff x="5301108" y="6505927"/>
              <a:chExt cx="4186243" cy="246396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5308004" y="8291058"/>
                <a:ext cx="670344" cy="678829"/>
                <a:chOff x="5308004" y="8291058"/>
                <a:chExt cx="670344" cy="678829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5308004" y="8291058"/>
                  <a:ext cx="670344" cy="678829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5301108" y="6505927"/>
                <a:ext cx="4186243" cy="1796966"/>
                <a:chOff x="5301108" y="6505927"/>
                <a:chExt cx="4186243" cy="1796966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5301108" y="6505927"/>
                  <a:ext cx="4186243" cy="179696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5824021" y="4849174"/>
              <a:ext cx="545229" cy="552131"/>
              <a:chOff x="8796993" y="7225007"/>
              <a:chExt cx="670344" cy="67882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796993" y="7225007"/>
                <a:ext cx="670344" cy="67882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808212" y="3304456"/>
              <a:ext cx="3113387" cy="1542696"/>
              <a:chOff x="8803758" y="5428041"/>
              <a:chExt cx="4186243" cy="179696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803758" y="5428041"/>
                <a:ext cx="4186243" cy="179696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420543" y="2734667"/>
              <a:ext cx="3113390" cy="2115307"/>
              <a:chOff x="12321029" y="4385245"/>
              <a:chExt cx="4186243" cy="2463953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2326743" y="6170369"/>
                <a:ext cx="670344" cy="678829"/>
                <a:chOff x="12326743" y="6170369"/>
                <a:chExt cx="670344" cy="678829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2326743" y="6170369"/>
                  <a:ext cx="670344" cy="678829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2321029" y="4385245"/>
                <a:ext cx="4186243" cy="1796966"/>
                <a:chOff x="12321029" y="4385245"/>
                <a:chExt cx="4186243" cy="1796966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2321029" y="4385245"/>
                  <a:ext cx="4186243" cy="1796966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1" name="Object 41"/>
          <p:cNvSpPr txBox="1"/>
          <p:nvPr/>
        </p:nvSpPr>
        <p:spPr>
          <a:xfrm>
            <a:off x="728056" y="4572389"/>
            <a:ext cx="264453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STEP.01</a:t>
            </a:r>
            <a:endParaRPr lang="en-US" sz="2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68515" y="5063465"/>
            <a:ext cx="316362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67" dirty="0">
                <a:solidFill>
                  <a:srgbClr val="FFFF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목표 기능 수정</a:t>
            </a:r>
            <a:endParaRPr lang="en-US" sz="2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39DBD5-1F33-C432-DCF7-E5A6CF333EA3}"/>
              </a:ext>
            </a:extLst>
          </p:cNvPr>
          <p:cNvSpPr txBox="1"/>
          <p:nvPr/>
        </p:nvSpPr>
        <p:spPr>
          <a:xfrm>
            <a:off x="527043" y="967685"/>
            <a:ext cx="636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</a:rPr>
              <a:t>03</a:t>
            </a:r>
            <a:endParaRPr lang="ko-KR" altLang="en-US" dirty="0">
              <a:solidFill>
                <a:schemeClr val="bg1"/>
              </a:solidFill>
              <a:latin typeface="KOHI나눔OTF Bold" panose="00000800000000000000" pitchFamily="50" charset="-127"/>
              <a:ea typeface="KOHI나눔OTF Bold" panose="00000800000000000000" pitchFamily="50" charset="-127"/>
            </a:endParaRPr>
          </a:p>
        </p:txBody>
      </p:sp>
      <p:sp>
        <p:nvSpPr>
          <p:cNvPr id="7" name="Object 41">
            <a:extLst>
              <a:ext uri="{FF2B5EF4-FFF2-40B4-BE49-F238E27FC236}">
                <a16:creationId xmlns:a16="http://schemas.microsoft.com/office/drawing/2014/main" id="{EF72D320-31B7-F9AE-CE19-8CBDED826A05}"/>
              </a:ext>
            </a:extLst>
          </p:cNvPr>
          <p:cNvSpPr txBox="1"/>
          <p:nvPr/>
        </p:nvSpPr>
        <p:spPr>
          <a:xfrm>
            <a:off x="3372594" y="3963925"/>
            <a:ext cx="264453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STEP.02</a:t>
            </a:r>
            <a:endParaRPr lang="en-US" sz="2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4" name="Object 42">
            <a:extLst>
              <a:ext uri="{FF2B5EF4-FFF2-40B4-BE49-F238E27FC236}">
                <a16:creationId xmlns:a16="http://schemas.microsoft.com/office/drawing/2014/main" id="{ED62E505-9B29-DE8A-828A-030F2B908173}"/>
              </a:ext>
            </a:extLst>
          </p:cNvPr>
          <p:cNvSpPr txBox="1"/>
          <p:nvPr/>
        </p:nvSpPr>
        <p:spPr>
          <a:xfrm>
            <a:off x="3113053" y="4455001"/>
            <a:ext cx="316362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67" dirty="0">
                <a:solidFill>
                  <a:srgbClr val="FFFF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추가 기능 구현 </a:t>
            </a:r>
            <a:endParaRPr lang="en-US" sz="2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6" name="Object 41">
            <a:extLst>
              <a:ext uri="{FF2B5EF4-FFF2-40B4-BE49-F238E27FC236}">
                <a16:creationId xmlns:a16="http://schemas.microsoft.com/office/drawing/2014/main" id="{187D0F14-633A-B375-FABD-49827C6D797E}"/>
              </a:ext>
            </a:extLst>
          </p:cNvPr>
          <p:cNvSpPr txBox="1"/>
          <p:nvPr/>
        </p:nvSpPr>
        <p:spPr>
          <a:xfrm>
            <a:off x="5984925" y="3423658"/>
            <a:ext cx="264453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STEP.03</a:t>
            </a:r>
            <a:endParaRPr lang="en-US" sz="2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9" name="Object 41">
            <a:extLst>
              <a:ext uri="{FF2B5EF4-FFF2-40B4-BE49-F238E27FC236}">
                <a16:creationId xmlns:a16="http://schemas.microsoft.com/office/drawing/2014/main" id="{FA377463-DB3E-8411-7CB4-9A8347DD082F}"/>
              </a:ext>
            </a:extLst>
          </p:cNvPr>
          <p:cNvSpPr txBox="1"/>
          <p:nvPr/>
        </p:nvSpPr>
        <p:spPr>
          <a:xfrm>
            <a:off x="8697205" y="2824618"/>
            <a:ext cx="264453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STEP.04</a:t>
            </a:r>
            <a:endParaRPr lang="en-US" sz="2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3054BE-20B0-6AF9-6EBE-5347C47A08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7532" y="2408876"/>
            <a:ext cx="5511623" cy="335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8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5468" y="422249"/>
            <a:ext cx="11159540" cy="23809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5469" y="439709"/>
            <a:ext cx="637971" cy="1113173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47628" y="1284464"/>
            <a:ext cx="1189522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800" kern="0" spc="-267" dirty="0">
                <a:solidFill>
                  <a:srgbClr val="4D4D4D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  <a:cs typeface="KOHINanumOTF Bold" pitchFamily="34" charset="0"/>
              </a:rPr>
              <a:t>2</a:t>
            </a:r>
            <a:r>
              <a:rPr lang="ko-KR" altLang="en-US" sz="4800" kern="0" spc="-267" dirty="0">
                <a:solidFill>
                  <a:srgbClr val="4D4D4D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  <a:cs typeface="KOHINanumOTF Bold" pitchFamily="34" charset="0"/>
              </a:rPr>
              <a:t>차 제작 과정</a:t>
            </a:r>
            <a:endParaRPr lang="en-US" sz="1200" dirty="0">
              <a:latin typeface="KOHI나눔OTF Bold" panose="00000800000000000000" pitchFamily="50" charset="-127"/>
              <a:ea typeface="KOHI나눔OTF Bold" panose="00000800000000000000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38471" y="965368"/>
            <a:ext cx="3113535" cy="3282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33" kern="0" spc="-67" dirty="0">
                <a:solidFill>
                  <a:srgbClr val="18A8F1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  <a:cs typeface="KOHINanumOTF Bold" pitchFamily="34" charset="0"/>
              </a:rPr>
              <a:t>Arduino Project</a:t>
            </a:r>
            <a:endParaRPr lang="en-US" sz="1200" dirty="0">
              <a:latin typeface="KOHI나눔OTF Bold" panose="00000800000000000000" pitchFamily="50" charset="-127"/>
              <a:ea typeface="KOHI나눔OTF Bold" panose="00000800000000000000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3B98B38-5EDF-A41B-AEFA-FB3C622DEFC5}"/>
              </a:ext>
            </a:extLst>
          </p:cNvPr>
          <p:cNvGrpSpPr/>
          <p:nvPr/>
        </p:nvGrpSpPr>
        <p:grpSpPr>
          <a:xfrm>
            <a:off x="657305" y="2551787"/>
            <a:ext cx="10875866" cy="3240736"/>
            <a:chOff x="658067" y="2734667"/>
            <a:chExt cx="10875866" cy="324073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58067" y="4432193"/>
              <a:ext cx="3113387" cy="1542696"/>
              <a:chOff x="1778444" y="7161086"/>
              <a:chExt cx="4186243" cy="179696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78444" y="7161086"/>
                <a:ext cx="4186243" cy="179696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260791" y="3860092"/>
              <a:ext cx="3113387" cy="2115311"/>
              <a:chOff x="5301108" y="6505927"/>
              <a:chExt cx="4186243" cy="246396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5308004" y="8291058"/>
                <a:ext cx="670344" cy="678829"/>
                <a:chOff x="5308004" y="8291058"/>
                <a:chExt cx="670344" cy="678829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5308004" y="8291058"/>
                  <a:ext cx="670344" cy="678829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5301108" y="6505927"/>
                <a:ext cx="4186243" cy="1796966"/>
                <a:chOff x="5301108" y="6505927"/>
                <a:chExt cx="4186243" cy="1796966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5301108" y="6505927"/>
                  <a:ext cx="4186243" cy="179696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5824021" y="4849174"/>
              <a:ext cx="545229" cy="552131"/>
              <a:chOff x="8796993" y="7225007"/>
              <a:chExt cx="670344" cy="67882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796993" y="7225007"/>
                <a:ext cx="670344" cy="67882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808212" y="3304456"/>
              <a:ext cx="3113387" cy="1542696"/>
              <a:chOff x="8803758" y="5428041"/>
              <a:chExt cx="4186243" cy="179696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803758" y="5428041"/>
                <a:ext cx="4186243" cy="179696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420543" y="2734667"/>
              <a:ext cx="3113390" cy="2115307"/>
              <a:chOff x="12321029" y="4385245"/>
              <a:chExt cx="4186243" cy="2463953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2326743" y="6170369"/>
                <a:ext cx="670344" cy="678829"/>
                <a:chOff x="12326743" y="6170369"/>
                <a:chExt cx="670344" cy="678829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2326743" y="6170369"/>
                  <a:ext cx="670344" cy="678829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2321029" y="4385245"/>
                <a:ext cx="4186243" cy="1796966"/>
                <a:chOff x="12321029" y="4385245"/>
                <a:chExt cx="4186243" cy="1796966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2321029" y="4385245"/>
                  <a:ext cx="4186243" cy="1796966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1" name="Object 41"/>
          <p:cNvSpPr txBox="1"/>
          <p:nvPr/>
        </p:nvSpPr>
        <p:spPr>
          <a:xfrm>
            <a:off x="728056" y="4572389"/>
            <a:ext cx="264453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STEP.01</a:t>
            </a:r>
            <a:endParaRPr lang="en-US" sz="2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68515" y="5063465"/>
            <a:ext cx="316362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67" dirty="0">
                <a:solidFill>
                  <a:srgbClr val="FFFF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목표 기능 수정</a:t>
            </a:r>
            <a:endParaRPr lang="en-US" sz="2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39DBD5-1F33-C432-DCF7-E5A6CF333EA3}"/>
              </a:ext>
            </a:extLst>
          </p:cNvPr>
          <p:cNvSpPr txBox="1"/>
          <p:nvPr/>
        </p:nvSpPr>
        <p:spPr>
          <a:xfrm>
            <a:off x="527043" y="967685"/>
            <a:ext cx="636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</a:rPr>
              <a:t>03</a:t>
            </a:r>
            <a:endParaRPr lang="ko-KR" altLang="en-US" dirty="0">
              <a:solidFill>
                <a:schemeClr val="bg1"/>
              </a:solidFill>
              <a:latin typeface="KOHI나눔OTF Bold" panose="00000800000000000000" pitchFamily="50" charset="-127"/>
              <a:ea typeface="KOHI나눔OTF Bold" panose="00000800000000000000" pitchFamily="50" charset="-127"/>
            </a:endParaRPr>
          </a:p>
        </p:txBody>
      </p:sp>
      <p:sp>
        <p:nvSpPr>
          <p:cNvPr id="7" name="Object 41">
            <a:extLst>
              <a:ext uri="{FF2B5EF4-FFF2-40B4-BE49-F238E27FC236}">
                <a16:creationId xmlns:a16="http://schemas.microsoft.com/office/drawing/2014/main" id="{EF72D320-31B7-F9AE-CE19-8CBDED826A05}"/>
              </a:ext>
            </a:extLst>
          </p:cNvPr>
          <p:cNvSpPr txBox="1"/>
          <p:nvPr/>
        </p:nvSpPr>
        <p:spPr>
          <a:xfrm>
            <a:off x="3372594" y="3963925"/>
            <a:ext cx="264453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STEP.02</a:t>
            </a:r>
            <a:endParaRPr lang="en-US" sz="2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4" name="Object 42">
            <a:extLst>
              <a:ext uri="{FF2B5EF4-FFF2-40B4-BE49-F238E27FC236}">
                <a16:creationId xmlns:a16="http://schemas.microsoft.com/office/drawing/2014/main" id="{ED62E505-9B29-DE8A-828A-030F2B908173}"/>
              </a:ext>
            </a:extLst>
          </p:cNvPr>
          <p:cNvSpPr txBox="1"/>
          <p:nvPr/>
        </p:nvSpPr>
        <p:spPr>
          <a:xfrm>
            <a:off x="3113053" y="4455001"/>
            <a:ext cx="316362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67" dirty="0">
                <a:solidFill>
                  <a:srgbClr val="FFFF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추가 기능 구현 </a:t>
            </a:r>
            <a:endParaRPr lang="en-US" sz="2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6" name="Object 41">
            <a:extLst>
              <a:ext uri="{FF2B5EF4-FFF2-40B4-BE49-F238E27FC236}">
                <a16:creationId xmlns:a16="http://schemas.microsoft.com/office/drawing/2014/main" id="{187D0F14-633A-B375-FABD-49827C6D797E}"/>
              </a:ext>
            </a:extLst>
          </p:cNvPr>
          <p:cNvSpPr txBox="1"/>
          <p:nvPr/>
        </p:nvSpPr>
        <p:spPr>
          <a:xfrm>
            <a:off x="5984925" y="3423658"/>
            <a:ext cx="264453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STEP.03</a:t>
            </a:r>
            <a:endParaRPr lang="en-US" sz="2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7" name="Object 42">
            <a:extLst>
              <a:ext uri="{FF2B5EF4-FFF2-40B4-BE49-F238E27FC236}">
                <a16:creationId xmlns:a16="http://schemas.microsoft.com/office/drawing/2014/main" id="{6BF60639-D268-8503-3EAB-79EAD56E68B3}"/>
              </a:ext>
            </a:extLst>
          </p:cNvPr>
          <p:cNvSpPr txBox="1"/>
          <p:nvPr/>
        </p:nvSpPr>
        <p:spPr>
          <a:xfrm>
            <a:off x="5725384" y="3914734"/>
            <a:ext cx="316362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67" dirty="0">
                <a:solidFill>
                  <a:srgbClr val="FFFF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오류 검출 및 수정</a:t>
            </a:r>
            <a:endParaRPr lang="en-US" sz="2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9" name="Object 41">
            <a:extLst>
              <a:ext uri="{FF2B5EF4-FFF2-40B4-BE49-F238E27FC236}">
                <a16:creationId xmlns:a16="http://schemas.microsoft.com/office/drawing/2014/main" id="{FA377463-DB3E-8411-7CB4-9A8347DD082F}"/>
              </a:ext>
            </a:extLst>
          </p:cNvPr>
          <p:cNvSpPr txBox="1"/>
          <p:nvPr/>
        </p:nvSpPr>
        <p:spPr>
          <a:xfrm>
            <a:off x="8697205" y="2824618"/>
            <a:ext cx="264453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STEP.04</a:t>
            </a:r>
            <a:endParaRPr lang="en-US" sz="2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461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5468" y="422249"/>
            <a:ext cx="11159540" cy="23809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5469" y="439709"/>
            <a:ext cx="637971" cy="1113173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47628" y="1284464"/>
            <a:ext cx="1189522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800" kern="0" spc="-267" dirty="0">
                <a:solidFill>
                  <a:srgbClr val="4D4D4D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  <a:cs typeface="KOHINanumOTF Bold" pitchFamily="34" charset="0"/>
              </a:rPr>
              <a:t>2</a:t>
            </a:r>
            <a:r>
              <a:rPr lang="ko-KR" altLang="en-US" sz="4800" kern="0" spc="-267" dirty="0">
                <a:solidFill>
                  <a:srgbClr val="4D4D4D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  <a:cs typeface="KOHINanumOTF Bold" pitchFamily="34" charset="0"/>
              </a:rPr>
              <a:t>차 제작 과정</a:t>
            </a:r>
            <a:endParaRPr lang="en-US" sz="1200" dirty="0">
              <a:latin typeface="KOHI나눔OTF Bold" panose="00000800000000000000" pitchFamily="50" charset="-127"/>
              <a:ea typeface="KOHI나눔OTF Bold" panose="00000800000000000000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38471" y="965368"/>
            <a:ext cx="3113535" cy="3282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33" kern="0" spc="-67" dirty="0">
                <a:solidFill>
                  <a:srgbClr val="18A8F1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  <a:cs typeface="KOHINanumOTF Bold" pitchFamily="34" charset="0"/>
              </a:rPr>
              <a:t>Arduino Project</a:t>
            </a:r>
            <a:endParaRPr lang="en-US" sz="1200" dirty="0">
              <a:latin typeface="KOHI나눔OTF Bold" panose="00000800000000000000" pitchFamily="50" charset="-127"/>
              <a:ea typeface="KOHI나눔OTF Bold" panose="00000800000000000000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3B98B38-5EDF-A41B-AEFA-FB3C622DEFC5}"/>
              </a:ext>
            </a:extLst>
          </p:cNvPr>
          <p:cNvGrpSpPr/>
          <p:nvPr/>
        </p:nvGrpSpPr>
        <p:grpSpPr>
          <a:xfrm>
            <a:off x="657305" y="2551787"/>
            <a:ext cx="10875866" cy="3240736"/>
            <a:chOff x="658067" y="2734667"/>
            <a:chExt cx="10875866" cy="324073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58067" y="4432193"/>
              <a:ext cx="3113387" cy="1542696"/>
              <a:chOff x="1778444" y="7161086"/>
              <a:chExt cx="4186243" cy="179696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78444" y="7161086"/>
                <a:ext cx="4186243" cy="179696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260791" y="3860092"/>
              <a:ext cx="3113387" cy="2115311"/>
              <a:chOff x="5301108" y="6505927"/>
              <a:chExt cx="4186243" cy="246396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5308004" y="8291058"/>
                <a:ext cx="670344" cy="678829"/>
                <a:chOff x="5308004" y="8291058"/>
                <a:chExt cx="670344" cy="678829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5308004" y="8291058"/>
                  <a:ext cx="670344" cy="678829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5301108" y="6505927"/>
                <a:ext cx="4186243" cy="1796966"/>
                <a:chOff x="5301108" y="6505927"/>
                <a:chExt cx="4186243" cy="1796966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5301108" y="6505927"/>
                  <a:ext cx="4186243" cy="179696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5824021" y="4849174"/>
              <a:ext cx="545229" cy="552131"/>
              <a:chOff x="8796993" y="7225007"/>
              <a:chExt cx="670344" cy="67882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796993" y="7225007"/>
                <a:ext cx="670344" cy="67882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808212" y="3304456"/>
              <a:ext cx="3113387" cy="1542696"/>
              <a:chOff x="8803758" y="5428041"/>
              <a:chExt cx="4186243" cy="179696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803758" y="5428041"/>
                <a:ext cx="4186243" cy="179696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420543" y="2734667"/>
              <a:ext cx="3113390" cy="2115307"/>
              <a:chOff x="12321029" y="4385245"/>
              <a:chExt cx="4186243" cy="2463953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2326743" y="6170369"/>
                <a:ext cx="670344" cy="678829"/>
                <a:chOff x="12326743" y="6170369"/>
                <a:chExt cx="670344" cy="678829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2326743" y="6170369"/>
                  <a:ext cx="670344" cy="678829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2321029" y="4385245"/>
                <a:ext cx="4186243" cy="1796966"/>
                <a:chOff x="12321029" y="4385245"/>
                <a:chExt cx="4186243" cy="1796966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2321029" y="4385245"/>
                  <a:ext cx="4186243" cy="1796966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1" name="Object 41"/>
          <p:cNvSpPr txBox="1"/>
          <p:nvPr/>
        </p:nvSpPr>
        <p:spPr>
          <a:xfrm>
            <a:off x="728056" y="4572389"/>
            <a:ext cx="264453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STEP.01</a:t>
            </a:r>
            <a:endParaRPr lang="en-US" sz="2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68515" y="5063465"/>
            <a:ext cx="316362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67" dirty="0">
                <a:solidFill>
                  <a:srgbClr val="FFFF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목표 기능 수정</a:t>
            </a:r>
            <a:endParaRPr lang="en-US" sz="2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39DBD5-1F33-C432-DCF7-E5A6CF333EA3}"/>
              </a:ext>
            </a:extLst>
          </p:cNvPr>
          <p:cNvSpPr txBox="1"/>
          <p:nvPr/>
        </p:nvSpPr>
        <p:spPr>
          <a:xfrm>
            <a:off x="527043" y="967685"/>
            <a:ext cx="636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</a:rPr>
              <a:t>03</a:t>
            </a:r>
            <a:endParaRPr lang="ko-KR" altLang="en-US" dirty="0">
              <a:solidFill>
                <a:schemeClr val="bg1"/>
              </a:solidFill>
              <a:latin typeface="KOHI나눔OTF Bold" panose="00000800000000000000" pitchFamily="50" charset="-127"/>
              <a:ea typeface="KOHI나눔OTF Bold" panose="00000800000000000000" pitchFamily="50" charset="-127"/>
            </a:endParaRPr>
          </a:p>
        </p:txBody>
      </p:sp>
      <p:sp>
        <p:nvSpPr>
          <p:cNvPr id="7" name="Object 41">
            <a:extLst>
              <a:ext uri="{FF2B5EF4-FFF2-40B4-BE49-F238E27FC236}">
                <a16:creationId xmlns:a16="http://schemas.microsoft.com/office/drawing/2014/main" id="{EF72D320-31B7-F9AE-CE19-8CBDED826A05}"/>
              </a:ext>
            </a:extLst>
          </p:cNvPr>
          <p:cNvSpPr txBox="1"/>
          <p:nvPr/>
        </p:nvSpPr>
        <p:spPr>
          <a:xfrm>
            <a:off x="3372594" y="3963925"/>
            <a:ext cx="264453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STEP.02</a:t>
            </a:r>
            <a:endParaRPr lang="en-US" sz="2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4" name="Object 42">
            <a:extLst>
              <a:ext uri="{FF2B5EF4-FFF2-40B4-BE49-F238E27FC236}">
                <a16:creationId xmlns:a16="http://schemas.microsoft.com/office/drawing/2014/main" id="{ED62E505-9B29-DE8A-828A-030F2B908173}"/>
              </a:ext>
            </a:extLst>
          </p:cNvPr>
          <p:cNvSpPr txBox="1"/>
          <p:nvPr/>
        </p:nvSpPr>
        <p:spPr>
          <a:xfrm>
            <a:off x="3113053" y="4455001"/>
            <a:ext cx="316362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67" dirty="0">
                <a:solidFill>
                  <a:srgbClr val="FFFF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추가 기능 구현 </a:t>
            </a:r>
            <a:endParaRPr lang="en-US" sz="2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6" name="Object 41">
            <a:extLst>
              <a:ext uri="{FF2B5EF4-FFF2-40B4-BE49-F238E27FC236}">
                <a16:creationId xmlns:a16="http://schemas.microsoft.com/office/drawing/2014/main" id="{187D0F14-633A-B375-FABD-49827C6D797E}"/>
              </a:ext>
            </a:extLst>
          </p:cNvPr>
          <p:cNvSpPr txBox="1"/>
          <p:nvPr/>
        </p:nvSpPr>
        <p:spPr>
          <a:xfrm>
            <a:off x="5984925" y="3423658"/>
            <a:ext cx="264453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STEP.03</a:t>
            </a:r>
            <a:endParaRPr lang="en-US" sz="2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7" name="Object 42">
            <a:extLst>
              <a:ext uri="{FF2B5EF4-FFF2-40B4-BE49-F238E27FC236}">
                <a16:creationId xmlns:a16="http://schemas.microsoft.com/office/drawing/2014/main" id="{6BF60639-D268-8503-3EAB-79EAD56E68B3}"/>
              </a:ext>
            </a:extLst>
          </p:cNvPr>
          <p:cNvSpPr txBox="1"/>
          <p:nvPr/>
        </p:nvSpPr>
        <p:spPr>
          <a:xfrm>
            <a:off x="5725384" y="3914734"/>
            <a:ext cx="316362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67" dirty="0">
                <a:solidFill>
                  <a:srgbClr val="FFFF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오류 검출 및 수정</a:t>
            </a:r>
            <a:endParaRPr lang="en-US" sz="2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9" name="Object 41">
            <a:extLst>
              <a:ext uri="{FF2B5EF4-FFF2-40B4-BE49-F238E27FC236}">
                <a16:creationId xmlns:a16="http://schemas.microsoft.com/office/drawing/2014/main" id="{FA377463-DB3E-8411-7CB4-9A8347DD082F}"/>
              </a:ext>
            </a:extLst>
          </p:cNvPr>
          <p:cNvSpPr txBox="1"/>
          <p:nvPr/>
        </p:nvSpPr>
        <p:spPr>
          <a:xfrm>
            <a:off x="8697205" y="2824618"/>
            <a:ext cx="264453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STEP.04</a:t>
            </a:r>
            <a:endParaRPr lang="en-US" sz="2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0" name="Object 42">
            <a:extLst>
              <a:ext uri="{FF2B5EF4-FFF2-40B4-BE49-F238E27FC236}">
                <a16:creationId xmlns:a16="http://schemas.microsoft.com/office/drawing/2014/main" id="{3E26100A-19A1-1ABB-FB94-5CB400832D22}"/>
              </a:ext>
            </a:extLst>
          </p:cNvPr>
          <p:cNvSpPr txBox="1"/>
          <p:nvPr/>
        </p:nvSpPr>
        <p:spPr>
          <a:xfrm>
            <a:off x="8437664" y="3315694"/>
            <a:ext cx="316362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67" dirty="0">
                <a:solidFill>
                  <a:srgbClr val="FFFF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테스트 제품 제작</a:t>
            </a:r>
            <a:endParaRPr lang="en-US" sz="2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4" name="image6.jpg">
            <a:extLst>
              <a:ext uri="{FF2B5EF4-FFF2-40B4-BE49-F238E27FC236}">
                <a16:creationId xmlns:a16="http://schemas.microsoft.com/office/drawing/2014/main" id="{40BF5B5F-70E3-BF8D-E232-FF76818B648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647761" y="2175068"/>
            <a:ext cx="5498310" cy="426068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24108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5468" y="422249"/>
            <a:ext cx="11159540" cy="23809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5469" y="439709"/>
            <a:ext cx="637971" cy="1113173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47628" y="1284464"/>
            <a:ext cx="1189522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800" kern="0" spc="-267" dirty="0">
                <a:solidFill>
                  <a:srgbClr val="4D4D4D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  <a:cs typeface="KOHINanumOTF Bold" pitchFamily="34" charset="0"/>
              </a:rPr>
              <a:t>2</a:t>
            </a:r>
            <a:r>
              <a:rPr lang="ko-KR" altLang="en-US" sz="4800" kern="0" spc="-267" dirty="0">
                <a:solidFill>
                  <a:srgbClr val="4D4D4D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  <a:cs typeface="KOHINanumOTF Bold" pitchFamily="34" charset="0"/>
              </a:rPr>
              <a:t>차 제작 과정</a:t>
            </a:r>
            <a:endParaRPr lang="en-US" sz="1200" dirty="0">
              <a:latin typeface="KOHI나눔OTF Bold" panose="00000800000000000000" pitchFamily="50" charset="-127"/>
              <a:ea typeface="KOHI나눔OTF Bold" panose="00000800000000000000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38471" y="965368"/>
            <a:ext cx="3113535" cy="3282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33" kern="0" spc="-67" dirty="0">
                <a:solidFill>
                  <a:srgbClr val="18A8F1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  <a:cs typeface="KOHINanumOTF Bold" pitchFamily="34" charset="0"/>
              </a:rPr>
              <a:t>Arduino Project</a:t>
            </a:r>
            <a:endParaRPr lang="en-US" sz="1200" dirty="0">
              <a:latin typeface="KOHI나눔OTF Bold" panose="00000800000000000000" pitchFamily="50" charset="-127"/>
              <a:ea typeface="KOHI나눔OTF Bold" panose="00000800000000000000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3B98B38-5EDF-A41B-AEFA-FB3C622DEFC5}"/>
              </a:ext>
            </a:extLst>
          </p:cNvPr>
          <p:cNvGrpSpPr/>
          <p:nvPr/>
        </p:nvGrpSpPr>
        <p:grpSpPr>
          <a:xfrm>
            <a:off x="657305" y="2551787"/>
            <a:ext cx="10875866" cy="3240736"/>
            <a:chOff x="658067" y="2734667"/>
            <a:chExt cx="10875866" cy="324073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58067" y="4432193"/>
              <a:ext cx="3113387" cy="1542696"/>
              <a:chOff x="1778444" y="7161086"/>
              <a:chExt cx="4186243" cy="179696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78444" y="7161086"/>
                <a:ext cx="4186243" cy="179696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260791" y="3860092"/>
              <a:ext cx="3113387" cy="2115311"/>
              <a:chOff x="5301108" y="6505927"/>
              <a:chExt cx="4186243" cy="246396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5308004" y="8291058"/>
                <a:ext cx="670344" cy="678829"/>
                <a:chOff x="5308004" y="8291058"/>
                <a:chExt cx="670344" cy="678829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5308004" y="8291058"/>
                  <a:ext cx="670344" cy="678829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5301108" y="6505927"/>
                <a:ext cx="4186243" cy="1796966"/>
                <a:chOff x="5301108" y="6505927"/>
                <a:chExt cx="4186243" cy="1796966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5301108" y="6505927"/>
                  <a:ext cx="4186243" cy="179696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5824021" y="4849174"/>
              <a:ext cx="545229" cy="552131"/>
              <a:chOff x="8796993" y="7225007"/>
              <a:chExt cx="670344" cy="67882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796993" y="7225007"/>
                <a:ext cx="670344" cy="67882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808212" y="3304456"/>
              <a:ext cx="3113387" cy="1542696"/>
              <a:chOff x="8803758" y="5428041"/>
              <a:chExt cx="4186243" cy="179696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803758" y="5428041"/>
                <a:ext cx="4186243" cy="179696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420543" y="2734667"/>
              <a:ext cx="3113390" cy="2115307"/>
              <a:chOff x="12321029" y="4385245"/>
              <a:chExt cx="4186243" cy="2463953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2326743" y="6170369"/>
                <a:ext cx="670344" cy="678829"/>
                <a:chOff x="12326743" y="6170369"/>
                <a:chExt cx="670344" cy="678829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2326743" y="6170369"/>
                  <a:ext cx="670344" cy="678829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2321029" y="4385245"/>
                <a:ext cx="4186243" cy="1796966"/>
                <a:chOff x="12321029" y="4385245"/>
                <a:chExt cx="4186243" cy="1796966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2321029" y="4385245"/>
                  <a:ext cx="4186243" cy="1796966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1" name="Object 41"/>
          <p:cNvSpPr txBox="1"/>
          <p:nvPr/>
        </p:nvSpPr>
        <p:spPr>
          <a:xfrm>
            <a:off x="728056" y="4572389"/>
            <a:ext cx="264453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STEP.01</a:t>
            </a:r>
            <a:endParaRPr lang="en-US" sz="2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68515" y="5063465"/>
            <a:ext cx="316362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67" dirty="0">
                <a:solidFill>
                  <a:srgbClr val="FFFF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목표 기능 수정</a:t>
            </a:r>
            <a:endParaRPr lang="en-US" sz="2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39DBD5-1F33-C432-DCF7-E5A6CF333EA3}"/>
              </a:ext>
            </a:extLst>
          </p:cNvPr>
          <p:cNvSpPr txBox="1"/>
          <p:nvPr/>
        </p:nvSpPr>
        <p:spPr>
          <a:xfrm>
            <a:off x="527043" y="967685"/>
            <a:ext cx="636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</a:rPr>
              <a:t>03</a:t>
            </a:r>
            <a:endParaRPr lang="ko-KR" altLang="en-US" dirty="0">
              <a:solidFill>
                <a:schemeClr val="bg1"/>
              </a:solidFill>
              <a:latin typeface="KOHI나눔OTF Bold" panose="00000800000000000000" pitchFamily="50" charset="-127"/>
              <a:ea typeface="KOHI나눔OTF Bold" panose="00000800000000000000" pitchFamily="50" charset="-127"/>
            </a:endParaRPr>
          </a:p>
        </p:txBody>
      </p:sp>
      <p:sp>
        <p:nvSpPr>
          <p:cNvPr id="7" name="Object 41">
            <a:extLst>
              <a:ext uri="{FF2B5EF4-FFF2-40B4-BE49-F238E27FC236}">
                <a16:creationId xmlns:a16="http://schemas.microsoft.com/office/drawing/2014/main" id="{EF72D320-31B7-F9AE-CE19-8CBDED826A05}"/>
              </a:ext>
            </a:extLst>
          </p:cNvPr>
          <p:cNvSpPr txBox="1"/>
          <p:nvPr/>
        </p:nvSpPr>
        <p:spPr>
          <a:xfrm>
            <a:off x="3372594" y="3963925"/>
            <a:ext cx="264453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STEP.02</a:t>
            </a:r>
            <a:endParaRPr lang="en-US" sz="2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4" name="Object 42">
            <a:extLst>
              <a:ext uri="{FF2B5EF4-FFF2-40B4-BE49-F238E27FC236}">
                <a16:creationId xmlns:a16="http://schemas.microsoft.com/office/drawing/2014/main" id="{ED62E505-9B29-DE8A-828A-030F2B908173}"/>
              </a:ext>
            </a:extLst>
          </p:cNvPr>
          <p:cNvSpPr txBox="1"/>
          <p:nvPr/>
        </p:nvSpPr>
        <p:spPr>
          <a:xfrm>
            <a:off x="3113053" y="4455001"/>
            <a:ext cx="316362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67" dirty="0">
                <a:solidFill>
                  <a:srgbClr val="FFFF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추가 기능 구현 </a:t>
            </a:r>
            <a:endParaRPr lang="en-US" sz="2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6" name="Object 41">
            <a:extLst>
              <a:ext uri="{FF2B5EF4-FFF2-40B4-BE49-F238E27FC236}">
                <a16:creationId xmlns:a16="http://schemas.microsoft.com/office/drawing/2014/main" id="{187D0F14-633A-B375-FABD-49827C6D797E}"/>
              </a:ext>
            </a:extLst>
          </p:cNvPr>
          <p:cNvSpPr txBox="1"/>
          <p:nvPr/>
        </p:nvSpPr>
        <p:spPr>
          <a:xfrm>
            <a:off x="5984925" y="3423658"/>
            <a:ext cx="264453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STEP.03</a:t>
            </a:r>
            <a:endParaRPr lang="en-US" sz="2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7" name="Object 42">
            <a:extLst>
              <a:ext uri="{FF2B5EF4-FFF2-40B4-BE49-F238E27FC236}">
                <a16:creationId xmlns:a16="http://schemas.microsoft.com/office/drawing/2014/main" id="{6BF60639-D268-8503-3EAB-79EAD56E68B3}"/>
              </a:ext>
            </a:extLst>
          </p:cNvPr>
          <p:cNvSpPr txBox="1"/>
          <p:nvPr/>
        </p:nvSpPr>
        <p:spPr>
          <a:xfrm>
            <a:off x="5725384" y="3914734"/>
            <a:ext cx="316362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67" dirty="0">
                <a:solidFill>
                  <a:srgbClr val="FFFF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오류 검출 및 수정</a:t>
            </a:r>
            <a:endParaRPr lang="en-US" sz="2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9" name="Object 41">
            <a:extLst>
              <a:ext uri="{FF2B5EF4-FFF2-40B4-BE49-F238E27FC236}">
                <a16:creationId xmlns:a16="http://schemas.microsoft.com/office/drawing/2014/main" id="{FA377463-DB3E-8411-7CB4-9A8347DD082F}"/>
              </a:ext>
            </a:extLst>
          </p:cNvPr>
          <p:cNvSpPr txBox="1"/>
          <p:nvPr/>
        </p:nvSpPr>
        <p:spPr>
          <a:xfrm>
            <a:off x="8697205" y="2824618"/>
            <a:ext cx="264453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STEP.04</a:t>
            </a:r>
            <a:endParaRPr lang="en-US" sz="2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0" name="Object 42">
            <a:extLst>
              <a:ext uri="{FF2B5EF4-FFF2-40B4-BE49-F238E27FC236}">
                <a16:creationId xmlns:a16="http://schemas.microsoft.com/office/drawing/2014/main" id="{3E26100A-19A1-1ABB-FB94-5CB400832D22}"/>
              </a:ext>
            </a:extLst>
          </p:cNvPr>
          <p:cNvSpPr txBox="1"/>
          <p:nvPr/>
        </p:nvSpPr>
        <p:spPr>
          <a:xfrm>
            <a:off x="8437664" y="3315694"/>
            <a:ext cx="316362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67" dirty="0">
                <a:solidFill>
                  <a:srgbClr val="FFFF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테스트 제품 제작</a:t>
            </a:r>
            <a:endParaRPr lang="en-US" sz="2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556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2869" y="473655"/>
            <a:ext cx="5711375" cy="9700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334" b="1" kern="0" spc="-200" dirty="0">
                <a:solidFill>
                  <a:srgbClr val="18A8F1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  <a:cs typeface="KOHINanumOTF Bold" pitchFamily="34" charset="0"/>
              </a:rPr>
              <a:t>Contents</a:t>
            </a:r>
            <a:endParaRPr lang="en-US" sz="1200" dirty="0">
              <a:solidFill>
                <a:srgbClr val="18A8F1"/>
              </a:solidFill>
              <a:latin typeface="KOHI나눔OTF Bold" panose="00000800000000000000" pitchFamily="50" charset="-127"/>
              <a:ea typeface="KOHI나눔OTF Bold" panose="00000800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969752" y="4416197"/>
            <a:ext cx="10250972" cy="14286"/>
            <a:chOff x="1454628" y="6624295"/>
            <a:chExt cx="15376458" cy="21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4628" y="6624295"/>
              <a:ext cx="15376458" cy="2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37438" y="4416197"/>
            <a:ext cx="2757643" cy="14286"/>
            <a:chOff x="4406157" y="6624295"/>
            <a:chExt cx="4136464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4406157" y="6624295"/>
              <a:ext cx="413646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95396" y="4416197"/>
            <a:ext cx="2757643" cy="14286"/>
            <a:chOff x="9743094" y="6624295"/>
            <a:chExt cx="4136464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9743094" y="6624295"/>
              <a:ext cx="4136464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5468" y="6444684"/>
            <a:ext cx="11159540" cy="14286"/>
            <a:chOff x="773202" y="9667026"/>
            <a:chExt cx="16739310" cy="2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202" y="9667026"/>
              <a:ext cx="16739310" cy="2142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465179" y="3707033"/>
            <a:ext cx="408488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67" dirty="0">
                <a:solidFill>
                  <a:srgbClr val="4D4D4D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제작 목적 및 동기</a:t>
            </a:r>
            <a:endParaRPr lang="en-US" sz="2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672634" y="3707034"/>
            <a:ext cx="408488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</a:t>
            </a:r>
            <a:r>
              <a:rPr lang="ko-KR" altLang="en-US" sz="2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차 제작 과정 및 결과</a:t>
            </a:r>
            <a:endParaRPr lang="en-US" sz="2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5473" y="5378117"/>
            <a:ext cx="408488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kern="0" spc="-67" dirty="0">
                <a:solidFill>
                  <a:srgbClr val="4D4D4D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</a:t>
            </a:r>
            <a:r>
              <a:rPr lang="ko-KR" altLang="en-US" sz="2400" kern="0" spc="-67" dirty="0">
                <a:solidFill>
                  <a:srgbClr val="4D4D4D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차 제작 과정 및 결과</a:t>
            </a:r>
            <a:endParaRPr lang="en-US" sz="2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52794" y="3707033"/>
            <a:ext cx="408488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67" dirty="0">
                <a:solidFill>
                  <a:srgbClr val="4D4D4D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목표 기능</a:t>
            </a:r>
            <a:endParaRPr lang="en-US" sz="2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52794" y="5378113"/>
            <a:ext cx="408488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67" dirty="0">
                <a:solidFill>
                  <a:srgbClr val="4D4D4D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최종 기능 소개 및 기술 시연</a:t>
            </a:r>
            <a:endParaRPr lang="en-US" sz="2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662928" y="5378113"/>
            <a:ext cx="408488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67" dirty="0">
                <a:solidFill>
                  <a:srgbClr val="4D4D4D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전망 및 한계점</a:t>
            </a:r>
            <a:endParaRPr lang="en-US" sz="2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6794248" y="542563"/>
            <a:ext cx="4839879" cy="1610632"/>
            <a:chOff x="10191372" y="813845"/>
            <a:chExt cx="7259818" cy="241594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919862" y="1779482"/>
              <a:ext cx="1348509" cy="1348509"/>
              <a:chOff x="10919862" y="1779482"/>
              <a:chExt cx="1348509" cy="134850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919862" y="1779482"/>
                <a:ext cx="1348509" cy="134850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202272" y="813845"/>
              <a:ext cx="1502169" cy="1502169"/>
              <a:chOff x="12202272" y="813845"/>
              <a:chExt cx="1502169" cy="150216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202272" y="813845"/>
                <a:ext cx="1502169" cy="150216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776749" y="1647461"/>
              <a:ext cx="1582332" cy="1582332"/>
              <a:chOff x="13776749" y="1647461"/>
              <a:chExt cx="1582332" cy="1582332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776749" y="1647461"/>
                <a:ext cx="1582332" cy="1582332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5464850" y="1105228"/>
              <a:ext cx="1348509" cy="1348509"/>
              <a:chOff x="15464850" y="1105228"/>
              <a:chExt cx="1348509" cy="1348509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464850" y="1105228"/>
                <a:ext cx="1348509" cy="1348509"/>
              </a:xfrm>
              <a:prstGeom prst="rect">
                <a:avLst/>
              </a:prstGeom>
            </p:spPr>
          </p:pic>
        </p:grpSp>
        <p:sp>
          <p:nvSpPr>
            <p:cNvPr id="34" name="Object 34"/>
            <p:cNvSpPr txBox="1"/>
            <p:nvPr/>
          </p:nvSpPr>
          <p:spPr>
            <a:xfrm>
              <a:off x="10191372" y="1647461"/>
              <a:ext cx="910452" cy="46166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400" kern="0" spc="-67" dirty="0">
                  <a:solidFill>
                    <a:srgbClr val="18A8F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  <a:cs typeface="Gmarket Sans Medium" pitchFamily="34" charset="0"/>
                </a:rPr>
                <a:t>x</a:t>
              </a:r>
              <a:endParaRPr 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5" name="Object 35"/>
            <p:cNvSpPr txBox="1"/>
            <p:nvPr/>
          </p:nvSpPr>
          <p:spPr>
            <a:xfrm>
              <a:off x="12801615" y="2757232"/>
              <a:ext cx="910452" cy="46166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400" kern="0" spc="-67" dirty="0">
                  <a:solidFill>
                    <a:srgbClr val="18A8F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  <a:cs typeface="Gmarket Sans Medium" pitchFamily="34" charset="0"/>
                </a:rPr>
                <a:t>x</a:t>
              </a:r>
              <a:endParaRPr 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6" name="Object 36"/>
            <p:cNvSpPr txBox="1"/>
            <p:nvPr/>
          </p:nvSpPr>
          <p:spPr>
            <a:xfrm>
              <a:off x="16540738" y="2757232"/>
              <a:ext cx="910452" cy="46166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400" kern="0" spc="-67" dirty="0">
                  <a:solidFill>
                    <a:srgbClr val="18A8F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  <a:cs typeface="Gmarket Sans Medium" pitchFamily="34" charset="0"/>
                </a:rPr>
                <a:t>x</a:t>
              </a:r>
              <a:endParaRPr 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4A17733-6483-FC3F-C916-45A43A2FA7A1}"/>
              </a:ext>
            </a:extLst>
          </p:cNvPr>
          <p:cNvSpPr txBox="1"/>
          <p:nvPr/>
        </p:nvSpPr>
        <p:spPr>
          <a:xfrm>
            <a:off x="1994646" y="2784976"/>
            <a:ext cx="1006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18A8F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01</a:t>
            </a:r>
            <a:endParaRPr lang="ko-KR" altLang="en-US" sz="5400" dirty="0">
              <a:solidFill>
                <a:srgbClr val="18A8F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59A76E-32A1-F44D-2F53-278E2CDC43D5}"/>
              </a:ext>
            </a:extLst>
          </p:cNvPr>
          <p:cNvSpPr txBox="1"/>
          <p:nvPr/>
        </p:nvSpPr>
        <p:spPr>
          <a:xfrm>
            <a:off x="5483488" y="2795082"/>
            <a:ext cx="1223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18A8F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02</a:t>
            </a:r>
            <a:endParaRPr lang="ko-KR" altLang="en-US" sz="5400" dirty="0">
              <a:solidFill>
                <a:srgbClr val="18A8F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56F47D-751F-7B7B-3D97-6359D955CF79}"/>
              </a:ext>
            </a:extLst>
          </p:cNvPr>
          <p:cNvSpPr txBox="1"/>
          <p:nvPr/>
        </p:nvSpPr>
        <p:spPr>
          <a:xfrm>
            <a:off x="9003002" y="2781688"/>
            <a:ext cx="1417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18A8F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03</a:t>
            </a:r>
            <a:endParaRPr lang="ko-KR" altLang="en-US" sz="5400" dirty="0">
              <a:solidFill>
                <a:srgbClr val="18A8F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DB0F51-B868-94FE-FD82-30A81C5CB814}"/>
              </a:ext>
            </a:extLst>
          </p:cNvPr>
          <p:cNvSpPr txBox="1"/>
          <p:nvPr/>
        </p:nvSpPr>
        <p:spPr>
          <a:xfrm>
            <a:off x="1939477" y="4437560"/>
            <a:ext cx="1116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18A8F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04</a:t>
            </a:r>
            <a:endParaRPr lang="ko-KR" altLang="en-US" sz="5400" dirty="0">
              <a:solidFill>
                <a:srgbClr val="18A8F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A4D280-5910-EDF5-6B3D-94B754859C22}"/>
              </a:ext>
            </a:extLst>
          </p:cNvPr>
          <p:cNvSpPr txBox="1"/>
          <p:nvPr/>
        </p:nvSpPr>
        <p:spPr>
          <a:xfrm>
            <a:off x="5506566" y="4437560"/>
            <a:ext cx="1162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18A8F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05</a:t>
            </a:r>
            <a:endParaRPr lang="ko-KR" altLang="en-US" sz="5400" dirty="0">
              <a:solidFill>
                <a:srgbClr val="18A8F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547748-9E7E-8E9A-9DE4-A697DC8C2789}"/>
              </a:ext>
            </a:extLst>
          </p:cNvPr>
          <p:cNvSpPr txBox="1"/>
          <p:nvPr/>
        </p:nvSpPr>
        <p:spPr>
          <a:xfrm>
            <a:off x="9064524" y="4437560"/>
            <a:ext cx="1294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18A8F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06</a:t>
            </a:r>
            <a:endParaRPr lang="ko-KR" altLang="en-US" sz="5400" dirty="0">
              <a:solidFill>
                <a:srgbClr val="18A8F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219546BB-F3E8-112C-8246-91DFDFDA493C}"/>
              </a:ext>
            </a:extLst>
          </p:cNvPr>
          <p:cNvSpPr txBox="1"/>
          <p:nvPr/>
        </p:nvSpPr>
        <p:spPr>
          <a:xfrm>
            <a:off x="3405600" y="1461600"/>
            <a:ext cx="769062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800" kern="0" spc="-67" dirty="0">
                <a:solidFill>
                  <a:srgbClr val="FFFFFF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  <a:cs typeface="KOHINanumOTF Bold" pitchFamily="34" charset="0"/>
              </a:rPr>
              <a:t>2</a:t>
            </a:r>
            <a:r>
              <a:rPr lang="ko-KR" altLang="en-US" sz="4800" kern="0" spc="-67" dirty="0">
                <a:solidFill>
                  <a:srgbClr val="FFFFFF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  <a:cs typeface="KOHINanumOTF Bold" pitchFamily="34" charset="0"/>
              </a:rPr>
              <a:t>차 제작 과정 및 결과</a:t>
            </a:r>
            <a:endParaRPr lang="en-US" altLang="ko-KR" sz="4800" dirty="0">
              <a:latin typeface="KOHI나눔OTF Bold" panose="00000800000000000000" pitchFamily="50" charset="-127"/>
              <a:ea typeface="KOHI나눔OTF Bold" panose="000008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A2D356-6BE3-0C13-7BA3-701D3CAA537C}"/>
              </a:ext>
            </a:extLst>
          </p:cNvPr>
          <p:cNvSpPr txBox="1"/>
          <p:nvPr/>
        </p:nvSpPr>
        <p:spPr>
          <a:xfrm>
            <a:off x="1630101" y="1312442"/>
            <a:ext cx="790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474ACC-B672-BC3A-D9F9-F4B94D51018D}"/>
              </a:ext>
            </a:extLst>
          </p:cNvPr>
          <p:cNvSpPr txBox="1"/>
          <p:nvPr/>
        </p:nvSpPr>
        <p:spPr>
          <a:xfrm>
            <a:off x="2150998" y="1312442"/>
            <a:ext cx="7900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</a:p>
          <a:p>
            <a:pPr algn="ctr"/>
            <a:r>
              <a:rPr lang="en-US" altLang="ko-KR" sz="72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5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6EC134-1380-BA05-D713-D1E16445FBEF}"/>
              </a:ext>
            </a:extLst>
          </p:cNvPr>
          <p:cNvSpPr/>
          <p:nvPr/>
        </p:nvSpPr>
        <p:spPr>
          <a:xfrm>
            <a:off x="1638354" y="2392893"/>
            <a:ext cx="1214122" cy="1641802"/>
          </a:xfrm>
          <a:prstGeom prst="rect">
            <a:avLst/>
          </a:prstGeom>
          <a:solidFill>
            <a:srgbClr val="18A8F1"/>
          </a:solidFill>
          <a:ln>
            <a:solidFill>
              <a:srgbClr val="18A8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819327" y="3613790"/>
            <a:ext cx="4152423" cy="9524"/>
            <a:chOff x="1228990" y="5420685"/>
            <a:chExt cx="6228634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28990" y="5420685"/>
              <a:ext cx="6228634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52056" y="5074458"/>
            <a:ext cx="879486" cy="879486"/>
            <a:chOff x="12828084" y="7611686"/>
            <a:chExt cx="1319229" cy="13192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8084" y="7611686"/>
              <a:ext cx="1319229" cy="1319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44134" y="4801174"/>
            <a:ext cx="905621" cy="905621"/>
            <a:chOff x="15516200" y="7201761"/>
            <a:chExt cx="1358432" cy="13584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16200" y="7201761"/>
              <a:ext cx="1358432" cy="13584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95661" y="3397137"/>
            <a:ext cx="824799" cy="824799"/>
            <a:chOff x="13943491" y="5095705"/>
            <a:chExt cx="1237198" cy="12371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43491" y="5095705"/>
              <a:ext cx="1237198" cy="12371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96944" y="2509052"/>
            <a:ext cx="862197" cy="862197"/>
            <a:chOff x="16195416" y="3763577"/>
            <a:chExt cx="1293295" cy="12932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95416" y="3763577"/>
              <a:ext cx="1293295" cy="12932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6722" y="3878583"/>
            <a:ext cx="899097" cy="899097"/>
            <a:chOff x="955082" y="5817874"/>
            <a:chExt cx="1348646" cy="13486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5082" y="5817874"/>
              <a:ext cx="1348646" cy="13486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35819" y="5052207"/>
            <a:ext cx="780929" cy="780929"/>
            <a:chOff x="2303728" y="7578310"/>
            <a:chExt cx="1171394" cy="11713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03728" y="7578310"/>
              <a:ext cx="1171394" cy="1171394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999B9E3-289C-03D3-3D72-40657C5EB681}"/>
              </a:ext>
            </a:extLst>
          </p:cNvPr>
          <p:cNvSpPr/>
          <p:nvPr/>
        </p:nvSpPr>
        <p:spPr>
          <a:xfrm>
            <a:off x="1670080" y="318895"/>
            <a:ext cx="1214122" cy="1214163"/>
          </a:xfrm>
          <a:prstGeom prst="rect">
            <a:avLst/>
          </a:prstGeom>
          <a:solidFill>
            <a:srgbClr val="18A8F1"/>
          </a:solidFill>
          <a:ln>
            <a:solidFill>
              <a:srgbClr val="18A8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4F4D0CC9-5EC3-12C9-44F8-2268C14C61F3}"/>
              </a:ext>
            </a:extLst>
          </p:cNvPr>
          <p:cNvSpPr txBox="1"/>
          <p:nvPr/>
        </p:nvSpPr>
        <p:spPr>
          <a:xfrm>
            <a:off x="3404470" y="1461735"/>
            <a:ext cx="769062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kern="0" spc="-67" dirty="0">
                <a:solidFill>
                  <a:srgbClr val="FFFFFF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  <a:cs typeface="KOHINanumOTF Bold" pitchFamily="34" charset="0"/>
              </a:rPr>
              <a:t>최종 기능 소개 및 기술 시연</a:t>
            </a:r>
            <a:endParaRPr lang="en-US" altLang="ko-KR" sz="4800" dirty="0">
              <a:latin typeface="KOHI나눔OTF Bold" panose="00000800000000000000" pitchFamily="50" charset="-127"/>
              <a:ea typeface="KOHI나눔OTF Bold" panose="00000800000000000000" pitchFamily="50" charset="-127"/>
            </a:endParaRPr>
          </a:p>
        </p:txBody>
      </p:sp>
      <p:sp>
        <p:nvSpPr>
          <p:cNvPr id="3" name="Object 25">
            <a:extLst>
              <a:ext uri="{FF2B5EF4-FFF2-40B4-BE49-F238E27FC236}">
                <a16:creationId xmlns:a16="http://schemas.microsoft.com/office/drawing/2014/main" id="{B26D1222-97EE-5416-A2FB-C76F329BC3F0}"/>
              </a:ext>
            </a:extLst>
          </p:cNvPr>
          <p:cNvSpPr txBox="1"/>
          <p:nvPr/>
        </p:nvSpPr>
        <p:spPr>
          <a:xfrm>
            <a:off x="9610589" y="4765419"/>
            <a:ext cx="584825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33" kern="0" spc="-67" dirty="0">
                <a:solidFill>
                  <a:srgbClr val="FFFFFF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Gmarket Sans Medium" pitchFamily="34" charset="0"/>
              </a:rPr>
              <a:t>x</a:t>
            </a:r>
            <a:endParaRPr 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Object 26">
            <a:extLst>
              <a:ext uri="{FF2B5EF4-FFF2-40B4-BE49-F238E27FC236}">
                <a16:creationId xmlns:a16="http://schemas.microsoft.com/office/drawing/2014/main" id="{78D0B154-0A09-0A9B-556D-FFFF8F28DA36}"/>
              </a:ext>
            </a:extLst>
          </p:cNvPr>
          <p:cNvSpPr txBox="1"/>
          <p:nvPr/>
        </p:nvSpPr>
        <p:spPr>
          <a:xfrm>
            <a:off x="10051722" y="2389973"/>
            <a:ext cx="584825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33" kern="0" spc="-67" dirty="0">
                <a:solidFill>
                  <a:srgbClr val="FFFFFF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Gmarket Sans Medium" pitchFamily="34" charset="0"/>
              </a:rPr>
              <a:t>x</a:t>
            </a:r>
            <a:endParaRPr 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Object 27">
            <a:extLst>
              <a:ext uri="{FF2B5EF4-FFF2-40B4-BE49-F238E27FC236}">
                <a16:creationId xmlns:a16="http://schemas.microsoft.com/office/drawing/2014/main" id="{612AFDC8-4975-7E45-96D7-C729F23E91FC}"/>
              </a:ext>
            </a:extLst>
          </p:cNvPr>
          <p:cNvSpPr txBox="1"/>
          <p:nvPr/>
        </p:nvSpPr>
        <p:spPr>
          <a:xfrm>
            <a:off x="1954988" y="4171958"/>
            <a:ext cx="584825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33" kern="0" spc="-67" dirty="0">
                <a:solidFill>
                  <a:srgbClr val="FFFFFF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Gmarket Sans Medium" pitchFamily="34" charset="0"/>
              </a:rPr>
              <a:t>x</a:t>
            </a:r>
            <a:endParaRPr 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5" name="Object 28">
            <a:extLst>
              <a:ext uri="{FF2B5EF4-FFF2-40B4-BE49-F238E27FC236}">
                <a16:creationId xmlns:a16="http://schemas.microsoft.com/office/drawing/2014/main" id="{826A3F45-FF88-0CE2-E66F-D708E0650DB1}"/>
              </a:ext>
            </a:extLst>
          </p:cNvPr>
          <p:cNvSpPr txBox="1"/>
          <p:nvPr/>
        </p:nvSpPr>
        <p:spPr>
          <a:xfrm>
            <a:off x="7203552" y="5384721"/>
            <a:ext cx="584825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33" kern="0" spc="-67" dirty="0">
                <a:solidFill>
                  <a:srgbClr val="FFFFFF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Gmarket Sans Medium" pitchFamily="34" charset="0"/>
              </a:rPr>
              <a:t>x</a:t>
            </a:r>
            <a:endParaRPr 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3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-4.16667E-6 -0.1592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BE01DCFC-A362-8468-44A5-93C91862C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200" y="2599200"/>
            <a:ext cx="10053191" cy="3150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15468" y="422249"/>
            <a:ext cx="11159540" cy="23809"/>
            <a:chOff x="773202" y="633373"/>
            <a:chExt cx="16739310" cy="357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15469" y="439709"/>
            <a:ext cx="637971" cy="1113173"/>
            <a:chOff x="773202" y="659563"/>
            <a:chExt cx="956957" cy="166976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47628" y="1284466"/>
            <a:ext cx="1189522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800" kern="0" spc="-267" dirty="0">
                <a:solidFill>
                  <a:srgbClr val="4D4D4D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  <a:cs typeface="KOHINanumOTF Bold" pitchFamily="34" charset="0"/>
              </a:rPr>
              <a:t>목표</a:t>
            </a:r>
            <a:r>
              <a:rPr lang="en-US" sz="4800" kern="0" spc="-267" dirty="0">
                <a:solidFill>
                  <a:srgbClr val="4D4D4D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  <a:cs typeface="KOHINanumOTF Bold" pitchFamily="34" charset="0"/>
              </a:rPr>
              <a:t> </a:t>
            </a:r>
            <a:r>
              <a:rPr lang="ko-KR" altLang="en-US" sz="4800" kern="0" spc="-267" dirty="0">
                <a:solidFill>
                  <a:srgbClr val="4D4D4D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  <a:cs typeface="KOHINanumOTF Bold" pitchFamily="34" charset="0"/>
              </a:rPr>
              <a:t>기능</a:t>
            </a:r>
            <a:endParaRPr lang="en-US" sz="1200" dirty="0">
              <a:latin typeface="KOHI나눔OTF Bold" panose="00000800000000000000" pitchFamily="50" charset="-127"/>
              <a:ea typeface="KOHI나눔OTF Bold" panose="00000800000000000000" pitchFamily="50" charset="-127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538471" y="965368"/>
            <a:ext cx="3113535" cy="3282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33" kern="0" spc="-67" dirty="0">
                <a:solidFill>
                  <a:srgbClr val="18A8F1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  <a:cs typeface="KOHINanumOTF Bold" pitchFamily="34" charset="0"/>
              </a:rPr>
              <a:t>Arduino Project</a:t>
            </a:r>
            <a:endParaRPr lang="en-US" sz="1200" dirty="0">
              <a:latin typeface="KOHI나눔OTF Bold" panose="00000800000000000000" pitchFamily="50" charset="-127"/>
              <a:ea typeface="KOHI나눔OTF Bold" panose="00000800000000000000" pitchFamily="50" charset="-127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79349" y="4432781"/>
            <a:ext cx="220217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133" dirty="0">
                <a:solidFill>
                  <a:srgbClr val="18A8F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장애물 감지</a:t>
            </a:r>
            <a:endParaRPr lang="en-US" sz="2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498263" y="4432781"/>
            <a:ext cx="3193952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133" dirty="0">
                <a:solidFill>
                  <a:srgbClr val="18A8F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야간 보행 시</a:t>
            </a:r>
            <a:endParaRPr lang="en-US" altLang="ko-KR" sz="2400" kern="0" spc="-133" dirty="0">
              <a:solidFill>
                <a:srgbClr val="18A8F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2400" kern="0" spc="-133" dirty="0">
                <a:solidFill>
                  <a:srgbClr val="18A8F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자체 발광</a:t>
            </a:r>
            <a:endParaRPr lang="en-US" sz="2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014021" y="4432781"/>
            <a:ext cx="319395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133" dirty="0">
                <a:solidFill>
                  <a:srgbClr val="18A8F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웅덩이 방지</a:t>
            </a:r>
            <a:endParaRPr lang="en-US" sz="2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F204D8-5DE8-0C09-E27F-828C71B58B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414" y="3106538"/>
            <a:ext cx="1080000" cy="108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0E287A0-722B-A8CB-251D-112E4D4AC4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437" y="3110913"/>
            <a:ext cx="1080000" cy="108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5B24A4-AF96-7354-EA6F-BF6CDB2D6D51}"/>
              </a:ext>
            </a:extLst>
          </p:cNvPr>
          <p:cNvSpPr txBox="1"/>
          <p:nvPr/>
        </p:nvSpPr>
        <p:spPr>
          <a:xfrm>
            <a:off x="527043" y="967685"/>
            <a:ext cx="636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</a:rPr>
              <a:t>02</a:t>
            </a:r>
            <a:endParaRPr lang="ko-KR" altLang="en-US" dirty="0">
              <a:solidFill>
                <a:schemeClr val="bg1"/>
              </a:solidFill>
              <a:latin typeface="KOHI나눔OTF Bold" panose="00000800000000000000" pitchFamily="50" charset="-127"/>
              <a:ea typeface="KOHI나눔OTF Bold" panose="00000800000000000000" pitchFamily="50" charset="-127"/>
            </a:endParaRPr>
          </a:p>
        </p:txBody>
      </p:sp>
      <p:sp>
        <p:nvSpPr>
          <p:cNvPr id="3" name="타원 2">
            <a:hlinkClick r:id="rId8" action="ppaction://hlinksldjump"/>
            <a:extLst>
              <a:ext uri="{FF2B5EF4-FFF2-40B4-BE49-F238E27FC236}">
                <a16:creationId xmlns:a16="http://schemas.microsoft.com/office/drawing/2014/main" id="{31A7F37B-CC26-0CA9-F51E-4AB6CF448130}"/>
              </a:ext>
            </a:extLst>
          </p:cNvPr>
          <p:cNvSpPr>
            <a:spLocks/>
          </p:cNvSpPr>
          <p:nvPr/>
        </p:nvSpPr>
        <p:spPr>
          <a:xfrm>
            <a:off x="1225900" y="2734200"/>
            <a:ext cx="2880000" cy="2880000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hlinkClick r:id="rId9" action="ppaction://hlinksldjump"/>
            <a:extLst>
              <a:ext uri="{FF2B5EF4-FFF2-40B4-BE49-F238E27FC236}">
                <a16:creationId xmlns:a16="http://schemas.microsoft.com/office/drawing/2014/main" id="{2F15294C-6EBD-693E-D3FE-5418BF2B5A41}"/>
              </a:ext>
            </a:extLst>
          </p:cNvPr>
          <p:cNvSpPr>
            <a:spLocks/>
          </p:cNvSpPr>
          <p:nvPr/>
        </p:nvSpPr>
        <p:spPr>
          <a:xfrm>
            <a:off x="4644662" y="2746538"/>
            <a:ext cx="2880000" cy="2880000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B83F86-04F2-9532-2358-5C7226397D7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997" y="3110913"/>
            <a:ext cx="1080000" cy="1080000"/>
          </a:xfrm>
          <a:prstGeom prst="rect">
            <a:avLst/>
          </a:prstGeom>
        </p:spPr>
      </p:pic>
      <p:sp>
        <p:nvSpPr>
          <p:cNvPr id="8" name="타원 7">
            <a:hlinkClick r:id="rId11" action="ppaction://hlinksldjump"/>
            <a:extLst>
              <a:ext uri="{FF2B5EF4-FFF2-40B4-BE49-F238E27FC236}">
                <a16:creationId xmlns:a16="http://schemas.microsoft.com/office/drawing/2014/main" id="{93388466-E828-510D-9B52-D91597145C2A}"/>
              </a:ext>
            </a:extLst>
          </p:cNvPr>
          <p:cNvSpPr>
            <a:spLocks/>
          </p:cNvSpPr>
          <p:nvPr/>
        </p:nvSpPr>
        <p:spPr>
          <a:xfrm>
            <a:off x="8070583" y="2734200"/>
            <a:ext cx="2880000" cy="2880000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1005">
            <a:extLst>
              <a:ext uri="{FF2B5EF4-FFF2-40B4-BE49-F238E27FC236}">
                <a16:creationId xmlns:a16="http://schemas.microsoft.com/office/drawing/2014/main" id="{78A1C742-164E-24CE-896B-72269E0F36B1}"/>
              </a:ext>
            </a:extLst>
          </p:cNvPr>
          <p:cNvGrpSpPr/>
          <p:nvPr/>
        </p:nvGrpSpPr>
        <p:grpSpPr>
          <a:xfrm>
            <a:off x="4144698" y="4061939"/>
            <a:ext cx="3950689" cy="553998"/>
            <a:chOff x="6179841" y="5864308"/>
            <a:chExt cx="5926033" cy="830997"/>
          </a:xfrm>
        </p:grpSpPr>
        <p:sp>
          <p:nvSpPr>
            <p:cNvPr id="9" name="Object 15">
              <a:extLst>
                <a:ext uri="{FF2B5EF4-FFF2-40B4-BE49-F238E27FC236}">
                  <a16:creationId xmlns:a16="http://schemas.microsoft.com/office/drawing/2014/main" id="{CB10C557-A8D6-E534-737E-C219CF9B2B3E}"/>
                </a:ext>
              </a:extLst>
            </p:cNvPr>
            <p:cNvSpPr txBox="1"/>
            <p:nvPr/>
          </p:nvSpPr>
          <p:spPr>
            <a:xfrm>
              <a:off x="6179841" y="5864308"/>
              <a:ext cx="803831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3000" kern="0" spc="-200" dirty="0">
                  <a:solidFill>
                    <a:srgbClr val="FFFFFF"/>
                  </a:solidFill>
                  <a:latin typeface="KOHI나눔OTF Bold" panose="00000800000000000000" pitchFamily="50" charset="-127"/>
                  <a:ea typeface="KOHI나눔OTF Bold" panose="00000800000000000000" pitchFamily="50" charset="-127"/>
                  <a:cs typeface="KOHIBaeumOTF" pitchFamily="34" charset="0"/>
                </a:rPr>
                <a:t>+</a:t>
              </a:r>
              <a:endParaRPr lang="en-US" sz="1200" dirty="0">
                <a:latin typeface="KOHI나눔OTF Bold" panose="00000800000000000000" pitchFamily="50" charset="-127"/>
                <a:ea typeface="KOHI나눔OTF Bold" panose="00000800000000000000" pitchFamily="50" charset="-127"/>
              </a:endParaRPr>
            </a:p>
          </p:txBody>
        </p:sp>
        <p:sp>
          <p:nvSpPr>
            <p:cNvPr id="10" name="Object 16">
              <a:extLst>
                <a:ext uri="{FF2B5EF4-FFF2-40B4-BE49-F238E27FC236}">
                  <a16:creationId xmlns:a16="http://schemas.microsoft.com/office/drawing/2014/main" id="{5ED2A74E-6243-2619-308F-A2013194B277}"/>
                </a:ext>
              </a:extLst>
            </p:cNvPr>
            <p:cNvSpPr txBox="1"/>
            <p:nvPr/>
          </p:nvSpPr>
          <p:spPr>
            <a:xfrm>
              <a:off x="11302043" y="5864308"/>
              <a:ext cx="803831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3000" kern="0" spc="-200" dirty="0">
                  <a:solidFill>
                    <a:srgbClr val="FFFFFF"/>
                  </a:solidFill>
                  <a:latin typeface="KOHI나눔OTF Bold" panose="00000800000000000000" pitchFamily="50" charset="-127"/>
                  <a:ea typeface="KOHI나눔OTF Bold" panose="00000800000000000000" pitchFamily="50" charset="-127"/>
                  <a:cs typeface="KOHIBaeumOTF" pitchFamily="34" charset="0"/>
                </a:rPr>
                <a:t>+</a:t>
              </a:r>
              <a:endParaRPr lang="en-US" sz="1200" dirty="0">
                <a:latin typeface="KOHI나눔OTF Bold" panose="00000800000000000000" pitchFamily="50" charset="-127"/>
                <a:ea typeface="KOHI나눔OTF Bold" panose="000008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662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3C77D1AE-64E2-A4C0-8863-F87450F2C8BF}"/>
              </a:ext>
            </a:extLst>
          </p:cNvPr>
          <p:cNvSpPr txBox="1"/>
          <p:nvPr/>
        </p:nvSpPr>
        <p:spPr>
          <a:xfrm>
            <a:off x="3405600" y="1461600"/>
            <a:ext cx="769062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kern="0" spc="-67" dirty="0">
                <a:solidFill>
                  <a:srgbClr val="FFFFFF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  <a:cs typeface="KOHINanumOTF Bold" pitchFamily="34" charset="0"/>
              </a:rPr>
              <a:t>기능 소개 및 기술 시연</a:t>
            </a:r>
            <a:endParaRPr lang="en-US" altLang="ko-KR" sz="4800" dirty="0">
              <a:latin typeface="KOHI나눔OTF Bold" panose="00000800000000000000" pitchFamily="50" charset="-127"/>
              <a:ea typeface="KOHI나눔OTF Bold" panose="000008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A2D356-6BE3-0C13-7BA3-701D3CAA537C}"/>
              </a:ext>
            </a:extLst>
          </p:cNvPr>
          <p:cNvSpPr txBox="1"/>
          <p:nvPr/>
        </p:nvSpPr>
        <p:spPr>
          <a:xfrm>
            <a:off x="1630101" y="1312442"/>
            <a:ext cx="790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474ACC-B672-BC3A-D9F9-F4B94D51018D}"/>
              </a:ext>
            </a:extLst>
          </p:cNvPr>
          <p:cNvSpPr txBox="1"/>
          <p:nvPr/>
        </p:nvSpPr>
        <p:spPr>
          <a:xfrm>
            <a:off x="2150998" y="1312442"/>
            <a:ext cx="7900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5</a:t>
            </a:r>
          </a:p>
          <a:p>
            <a:pPr algn="ctr"/>
            <a:r>
              <a:rPr lang="en-US" altLang="ko-KR" sz="72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6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6EC134-1380-BA05-D713-D1E16445FBEF}"/>
              </a:ext>
            </a:extLst>
          </p:cNvPr>
          <p:cNvSpPr/>
          <p:nvPr/>
        </p:nvSpPr>
        <p:spPr>
          <a:xfrm>
            <a:off x="1638354" y="2392893"/>
            <a:ext cx="1214122" cy="1641802"/>
          </a:xfrm>
          <a:prstGeom prst="rect">
            <a:avLst/>
          </a:prstGeom>
          <a:solidFill>
            <a:srgbClr val="18A8F1"/>
          </a:solidFill>
          <a:ln>
            <a:solidFill>
              <a:srgbClr val="18A8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819327" y="3613790"/>
            <a:ext cx="4152423" cy="9524"/>
            <a:chOff x="1228990" y="5420685"/>
            <a:chExt cx="6228634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28990" y="5420685"/>
              <a:ext cx="6228634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52056" y="5074458"/>
            <a:ext cx="879486" cy="879486"/>
            <a:chOff x="12828084" y="7611686"/>
            <a:chExt cx="1319229" cy="13192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8084" y="7611686"/>
              <a:ext cx="1319229" cy="1319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44134" y="4801174"/>
            <a:ext cx="905621" cy="905621"/>
            <a:chOff x="15516200" y="7201761"/>
            <a:chExt cx="1358432" cy="13584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16200" y="7201761"/>
              <a:ext cx="1358432" cy="13584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95661" y="3397137"/>
            <a:ext cx="824799" cy="824799"/>
            <a:chOff x="13943491" y="5095705"/>
            <a:chExt cx="1237198" cy="12371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43491" y="5095705"/>
              <a:ext cx="1237198" cy="12371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96944" y="2509052"/>
            <a:ext cx="862197" cy="862197"/>
            <a:chOff x="16195416" y="3763577"/>
            <a:chExt cx="1293295" cy="12932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95416" y="3763577"/>
              <a:ext cx="1293295" cy="12932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6722" y="3878583"/>
            <a:ext cx="899097" cy="899097"/>
            <a:chOff x="955082" y="5817874"/>
            <a:chExt cx="1348646" cy="13486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5082" y="5817874"/>
              <a:ext cx="1348646" cy="13486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35819" y="5052207"/>
            <a:ext cx="780929" cy="780929"/>
            <a:chOff x="2303728" y="7578310"/>
            <a:chExt cx="1171394" cy="11713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03728" y="7578310"/>
              <a:ext cx="1171394" cy="1171394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999B9E3-289C-03D3-3D72-40657C5EB681}"/>
              </a:ext>
            </a:extLst>
          </p:cNvPr>
          <p:cNvSpPr/>
          <p:nvPr/>
        </p:nvSpPr>
        <p:spPr>
          <a:xfrm>
            <a:off x="1670080" y="318895"/>
            <a:ext cx="1214122" cy="1214163"/>
          </a:xfrm>
          <a:prstGeom prst="rect">
            <a:avLst/>
          </a:prstGeom>
          <a:solidFill>
            <a:srgbClr val="18A8F1"/>
          </a:solidFill>
          <a:ln>
            <a:solidFill>
              <a:srgbClr val="18A8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4F4D0CC9-5EC3-12C9-44F8-2268C14C61F3}"/>
              </a:ext>
            </a:extLst>
          </p:cNvPr>
          <p:cNvSpPr txBox="1"/>
          <p:nvPr/>
        </p:nvSpPr>
        <p:spPr>
          <a:xfrm>
            <a:off x="3404470" y="1461735"/>
            <a:ext cx="769062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kern="0" spc="-67" dirty="0">
                <a:solidFill>
                  <a:srgbClr val="FFFFFF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  <a:cs typeface="KOHINanumOTF Bold" pitchFamily="34" charset="0"/>
              </a:rPr>
              <a:t>한계점 및 전망</a:t>
            </a:r>
            <a:endParaRPr lang="en-US" altLang="ko-KR" sz="4800" dirty="0">
              <a:latin typeface="KOHI나눔OTF Bold" panose="00000800000000000000" pitchFamily="50" charset="-127"/>
              <a:ea typeface="KOHI나눔OTF Bold" panose="00000800000000000000" pitchFamily="50" charset="-127"/>
            </a:endParaRPr>
          </a:p>
        </p:txBody>
      </p:sp>
      <p:sp>
        <p:nvSpPr>
          <p:cNvPr id="3" name="Object 25">
            <a:extLst>
              <a:ext uri="{FF2B5EF4-FFF2-40B4-BE49-F238E27FC236}">
                <a16:creationId xmlns:a16="http://schemas.microsoft.com/office/drawing/2014/main" id="{AE6F77ED-641F-F58E-A210-79E6B84A38BB}"/>
              </a:ext>
            </a:extLst>
          </p:cNvPr>
          <p:cNvSpPr txBox="1"/>
          <p:nvPr/>
        </p:nvSpPr>
        <p:spPr>
          <a:xfrm>
            <a:off x="9610589" y="4765419"/>
            <a:ext cx="584825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33" kern="0" spc="-67" dirty="0">
                <a:solidFill>
                  <a:srgbClr val="FFFFFF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Gmarket Sans Medium" pitchFamily="34" charset="0"/>
              </a:rPr>
              <a:t>x</a:t>
            </a:r>
            <a:endParaRPr 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Object 26">
            <a:extLst>
              <a:ext uri="{FF2B5EF4-FFF2-40B4-BE49-F238E27FC236}">
                <a16:creationId xmlns:a16="http://schemas.microsoft.com/office/drawing/2014/main" id="{C1A63AEF-35D5-98B2-F286-B6B9BEE53437}"/>
              </a:ext>
            </a:extLst>
          </p:cNvPr>
          <p:cNvSpPr txBox="1"/>
          <p:nvPr/>
        </p:nvSpPr>
        <p:spPr>
          <a:xfrm>
            <a:off x="10051722" y="2389973"/>
            <a:ext cx="584825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33" kern="0" spc="-67" dirty="0">
                <a:solidFill>
                  <a:srgbClr val="FFFFFF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Gmarket Sans Medium" pitchFamily="34" charset="0"/>
              </a:rPr>
              <a:t>x</a:t>
            </a:r>
            <a:endParaRPr 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Object 27">
            <a:extLst>
              <a:ext uri="{FF2B5EF4-FFF2-40B4-BE49-F238E27FC236}">
                <a16:creationId xmlns:a16="http://schemas.microsoft.com/office/drawing/2014/main" id="{4A40EC98-A9A3-CCFE-E95F-A03F6080DC35}"/>
              </a:ext>
            </a:extLst>
          </p:cNvPr>
          <p:cNvSpPr txBox="1"/>
          <p:nvPr/>
        </p:nvSpPr>
        <p:spPr>
          <a:xfrm>
            <a:off x="1954988" y="4171958"/>
            <a:ext cx="584825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33" kern="0" spc="-67" dirty="0">
                <a:solidFill>
                  <a:srgbClr val="FFFFFF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Gmarket Sans Medium" pitchFamily="34" charset="0"/>
              </a:rPr>
              <a:t>x</a:t>
            </a:r>
            <a:endParaRPr 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5" name="Object 28">
            <a:extLst>
              <a:ext uri="{FF2B5EF4-FFF2-40B4-BE49-F238E27FC236}">
                <a16:creationId xmlns:a16="http://schemas.microsoft.com/office/drawing/2014/main" id="{E30E833C-BA13-0A1B-F540-3924BA249296}"/>
              </a:ext>
            </a:extLst>
          </p:cNvPr>
          <p:cNvSpPr txBox="1"/>
          <p:nvPr/>
        </p:nvSpPr>
        <p:spPr>
          <a:xfrm>
            <a:off x="7203552" y="5384721"/>
            <a:ext cx="584825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33" kern="0" spc="-67" dirty="0">
                <a:solidFill>
                  <a:srgbClr val="FFFFFF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Gmarket Sans Medium" pitchFamily="34" charset="0"/>
              </a:rPr>
              <a:t>x</a:t>
            </a:r>
            <a:endParaRPr 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4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-4.16667E-6 -0.1592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27234" y="3051701"/>
            <a:ext cx="13265056" cy="1624391"/>
            <a:chOff x="-490851" y="4194763"/>
            <a:chExt cx="19897584" cy="24365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90851" y="4194763"/>
              <a:ext cx="19897584" cy="24365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5468" y="422249"/>
            <a:ext cx="11159540" cy="23809"/>
            <a:chOff x="773202" y="633373"/>
            <a:chExt cx="16739310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5469" y="439709"/>
            <a:ext cx="637971" cy="1113173"/>
            <a:chOff x="773202" y="659563"/>
            <a:chExt cx="956957" cy="16697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242044" y="1600812"/>
            <a:ext cx="190810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800" kern="0" spc="-267" dirty="0">
                <a:solidFill>
                  <a:srgbClr val="4D4D4D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  <a:cs typeface="KOHINanumOTF Bold" pitchFamily="34" charset="0"/>
              </a:rPr>
              <a:t>한계점</a:t>
            </a:r>
            <a:endParaRPr lang="en-US" sz="1200" dirty="0">
              <a:latin typeface="KOHI나눔OTF Bold" panose="00000800000000000000" pitchFamily="50" charset="-127"/>
              <a:ea typeface="KOHI나눔OTF Bold" panose="00000800000000000000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38471" y="965368"/>
            <a:ext cx="3113535" cy="3282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33" kern="0" spc="-67" dirty="0">
                <a:solidFill>
                  <a:srgbClr val="18A8F1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  <a:cs typeface="KOHINanumOTF Bold" pitchFamily="34" charset="0"/>
              </a:rPr>
              <a:t>Arduino Project</a:t>
            </a:r>
            <a:endParaRPr lang="en-US" sz="1200" dirty="0">
              <a:latin typeface="KOHI나눔OTF Bold" panose="00000800000000000000" pitchFamily="50" charset="-127"/>
              <a:ea typeface="KOHI나눔OTF Bold" panose="00000800000000000000" pitchFamily="50" charset="-127"/>
            </a:endParaRPr>
          </a:p>
        </p:txBody>
      </p:sp>
      <p:grpSp>
        <p:nvGrpSpPr>
          <p:cNvPr id="1008" name="그룹 1008"/>
          <p:cNvGrpSpPr/>
          <p:nvPr/>
        </p:nvGrpSpPr>
        <p:grpSpPr>
          <a:xfrm>
            <a:off x="3462775" y="2804034"/>
            <a:ext cx="2119725" cy="2119724"/>
            <a:chOff x="5541412" y="3823263"/>
            <a:chExt cx="3179587" cy="317958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41412" y="3823263"/>
              <a:ext cx="3179587" cy="317958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512649" y="2853910"/>
            <a:ext cx="2019973" cy="2019972"/>
            <a:chOff x="5616225" y="3898077"/>
            <a:chExt cx="3029959" cy="302995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16225" y="3898077"/>
              <a:ext cx="3029959" cy="3029959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3762062" y="5274288"/>
            <a:ext cx="156528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133" dirty="0">
                <a:solidFill>
                  <a:srgbClr val="18A8F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기술적 한계</a:t>
            </a:r>
            <a:endParaRPr lang="en-US" sz="2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809689" y="2804034"/>
            <a:ext cx="2119725" cy="2119725"/>
            <a:chOff x="1561783" y="3823263"/>
            <a:chExt cx="3179587" cy="317958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561783" y="3823263"/>
              <a:ext cx="3179587" cy="3179587"/>
              <a:chOff x="1561783" y="3823263"/>
              <a:chExt cx="3179587" cy="317958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61783" y="3823263"/>
                <a:ext cx="3179587" cy="317958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36597" y="3898077"/>
              <a:ext cx="3029959" cy="3029959"/>
              <a:chOff x="1636597" y="3898077"/>
              <a:chExt cx="3029959" cy="302995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36597" y="3898077"/>
                <a:ext cx="3029959" cy="3029959"/>
              </a:xfrm>
              <a:prstGeom prst="rect">
                <a:avLst/>
              </a:prstGeom>
            </p:spPr>
          </p:pic>
        </p:grpSp>
      </p:grpSp>
      <p:sp>
        <p:nvSpPr>
          <p:cNvPr id="22" name="Object 22"/>
          <p:cNvSpPr txBox="1"/>
          <p:nvPr/>
        </p:nvSpPr>
        <p:spPr>
          <a:xfrm>
            <a:off x="982248" y="5267953"/>
            <a:ext cx="178685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133" dirty="0">
                <a:solidFill>
                  <a:srgbClr val="18A8F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배터리의 무게</a:t>
            </a:r>
            <a:endParaRPr lang="en-US" sz="2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578861" y="2804034"/>
            <a:ext cx="2119725" cy="2119725"/>
            <a:chOff x="9521041" y="3823263"/>
            <a:chExt cx="3179587" cy="317958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9521041" y="3823263"/>
              <a:ext cx="3179587" cy="3179587"/>
              <a:chOff x="9521041" y="3823263"/>
              <a:chExt cx="3179587" cy="317958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21041" y="3823263"/>
                <a:ext cx="3179587" cy="317958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595854" y="3898077"/>
              <a:ext cx="3029959" cy="3029959"/>
              <a:chOff x="9595854" y="3898077"/>
              <a:chExt cx="3029959" cy="3029959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595854" y="3898077"/>
                <a:ext cx="3029959" cy="3029959"/>
              </a:xfrm>
              <a:prstGeom prst="rect">
                <a:avLst/>
              </a:prstGeom>
            </p:spPr>
          </p:pic>
        </p:grpSp>
      </p:grpSp>
      <p:sp>
        <p:nvSpPr>
          <p:cNvPr id="42" name="Object 42"/>
          <p:cNvSpPr txBox="1"/>
          <p:nvPr/>
        </p:nvSpPr>
        <p:spPr>
          <a:xfrm>
            <a:off x="6276169" y="5285953"/>
            <a:ext cx="272119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133" dirty="0">
                <a:solidFill>
                  <a:srgbClr val="18A8F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시작장애인의 </a:t>
            </a:r>
            <a:endParaRPr lang="en-US" altLang="ko-KR" sz="2400" kern="0" spc="-133" dirty="0">
              <a:solidFill>
                <a:srgbClr val="18A8F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2400" kern="0" spc="-133" dirty="0">
                <a:solidFill>
                  <a:srgbClr val="18A8F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삶의 질 향상</a:t>
            </a:r>
            <a:endParaRPr lang="en-US" sz="2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1013" name="그룹 1013"/>
          <p:cNvGrpSpPr/>
          <p:nvPr/>
        </p:nvGrpSpPr>
        <p:grpSpPr>
          <a:xfrm>
            <a:off x="9231947" y="2804034"/>
            <a:ext cx="2119725" cy="2119725"/>
            <a:chOff x="13500670" y="3823263"/>
            <a:chExt cx="3179587" cy="3179587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3500670" y="3823263"/>
              <a:ext cx="3179587" cy="3179587"/>
              <a:chOff x="13500670" y="3823263"/>
              <a:chExt cx="3179587" cy="3179587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500670" y="3823263"/>
                <a:ext cx="3179587" cy="3179587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575483" y="3898077"/>
              <a:ext cx="3029959" cy="3029959"/>
              <a:chOff x="13575483" y="3898077"/>
              <a:chExt cx="3029959" cy="3029959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575483" y="3898077"/>
                <a:ext cx="3029959" cy="3029959"/>
              </a:xfrm>
              <a:prstGeom prst="rect">
                <a:avLst/>
              </a:prstGeom>
            </p:spPr>
          </p:pic>
        </p:grpSp>
      </p:grpSp>
      <p:sp>
        <p:nvSpPr>
          <p:cNvPr id="52" name="Object 52"/>
          <p:cNvSpPr txBox="1"/>
          <p:nvPr/>
        </p:nvSpPr>
        <p:spPr>
          <a:xfrm>
            <a:off x="9329718" y="5274287"/>
            <a:ext cx="191820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133" dirty="0">
                <a:solidFill>
                  <a:srgbClr val="18A8F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새로운 제품</a:t>
            </a:r>
            <a:endParaRPr lang="en-US" altLang="ko-KR" sz="2400" kern="0" spc="-133" dirty="0">
              <a:solidFill>
                <a:srgbClr val="18A8F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2400" kern="0" spc="-133" dirty="0">
                <a:solidFill>
                  <a:srgbClr val="18A8F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출시 계기</a:t>
            </a:r>
            <a:endParaRPr lang="en-US" sz="2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1016" name="그룹 1016"/>
          <p:cNvGrpSpPr/>
          <p:nvPr/>
        </p:nvGrpSpPr>
        <p:grpSpPr>
          <a:xfrm>
            <a:off x="9694600" y="3190109"/>
            <a:ext cx="1188446" cy="1188446"/>
            <a:chOff x="2143767" y="4521722"/>
            <a:chExt cx="1782669" cy="178266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43767" y="4521722"/>
              <a:ext cx="1782669" cy="178266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3993814" y="3319239"/>
            <a:ext cx="1089313" cy="1089313"/>
            <a:chOff x="14273483" y="4581513"/>
            <a:chExt cx="1633970" cy="1633970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273483" y="4581513"/>
              <a:ext cx="1633970" cy="163397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A6FF79-C686-09C5-F322-91A4CC34C07E}"/>
              </a:ext>
            </a:extLst>
          </p:cNvPr>
          <p:cNvSpPr txBox="1"/>
          <p:nvPr/>
        </p:nvSpPr>
        <p:spPr>
          <a:xfrm>
            <a:off x="527043" y="967685"/>
            <a:ext cx="636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</a:rPr>
              <a:t>06</a:t>
            </a:r>
            <a:endParaRPr lang="ko-KR" altLang="en-US" dirty="0">
              <a:solidFill>
                <a:schemeClr val="bg1"/>
              </a:solidFill>
              <a:latin typeface="KOHI나눔OTF Bold" panose="00000800000000000000" pitchFamily="50" charset="-127"/>
              <a:ea typeface="KOHI나눔OTF Bold" panose="000008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EEBBC1-2359-C02E-763E-3AB9717596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548" y="3395895"/>
            <a:ext cx="936000" cy="936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B12E54F-69AE-FBF4-C911-63E2DE94AB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485" y="3413895"/>
            <a:ext cx="900000" cy="900000"/>
          </a:xfrm>
          <a:prstGeom prst="rect">
            <a:avLst/>
          </a:prstGeom>
        </p:spPr>
      </p:pic>
      <p:sp>
        <p:nvSpPr>
          <p:cNvPr id="4" name="Object 11">
            <a:extLst>
              <a:ext uri="{FF2B5EF4-FFF2-40B4-BE49-F238E27FC236}">
                <a16:creationId xmlns:a16="http://schemas.microsoft.com/office/drawing/2014/main" id="{B263DF23-E391-FFF3-132F-192D49D28017}"/>
              </a:ext>
            </a:extLst>
          </p:cNvPr>
          <p:cNvSpPr txBox="1"/>
          <p:nvPr/>
        </p:nvSpPr>
        <p:spPr>
          <a:xfrm>
            <a:off x="8041855" y="1591974"/>
            <a:ext cx="190810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800" kern="0" spc="-267" dirty="0">
                <a:solidFill>
                  <a:srgbClr val="4D4D4D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  <a:cs typeface="KOHINanumOTF Bold" pitchFamily="34" charset="0"/>
              </a:rPr>
              <a:t>전망</a:t>
            </a:r>
            <a:endParaRPr lang="en-US" sz="1200" dirty="0">
              <a:latin typeface="KOHI나눔OTF Bold" panose="00000800000000000000" pitchFamily="50" charset="-127"/>
              <a:ea typeface="KOHI나눔OTF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39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191" y="3230989"/>
            <a:ext cx="11574095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800" b="1" kern="0" spc="-133" dirty="0">
                <a:solidFill>
                  <a:srgbClr val="18A8F1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  <a:cs typeface="KOHINanumOTF Bold" pitchFamily="34" charset="0"/>
              </a:rPr>
              <a:t>ATTENTION</a:t>
            </a:r>
            <a:endParaRPr lang="en-US" sz="1200" dirty="0">
              <a:latin typeface="KOHI나눔OTF Bold" panose="00000800000000000000" pitchFamily="50" charset="-127"/>
              <a:ea typeface="KOHI나눔OTF Bold" panose="00000800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8191" y="2353348"/>
            <a:ext cx="11574095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800" b="1" kern="0" spc="-67" dirty="0">
                <a:solidFill>
                  <a:srgbClr val="4D4D4D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  <a:cs typeface="KOHINanumOTF Bold" pitchFamily="34" charset="0"/>
              </a:rPr>
              <a:t>THANK YOU FOR</a:t>
            </a:r>
            <a:endParaRPr lang="en-US" sz="1200" dirty="0">
              <a:latin typeface="KOHI나눔OTF Bold" panose="00000800000000000000" pitchFamily="50" charset="-127"/>
              <a:ea typeface="KOHI나눔OTF Bold" panose="00000800000000000000" pitchFamily="50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29027" y="1224939"/>
            <a:ext cx="6132423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67" kern="0" spc="-67" dirty="0">
                <a:solidFill>
                  <a:srgbClr val="18A8F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Arduino Project</a:t>
            </a:r>
            <a:endParaRPr lang="en-US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9560509" y="1763971"/>
            <a:ext cx="1014945" cy="1014945"/>
            <a:chOff x="14340763" y="2219236"/>
            <a:chExt cx="1522418" cy="152241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40763" y="2219236"/>
              <a:ext cx="1522418" cy="15224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83947" y="1546312"/>
            <a:ext cx="1035643" cy="1035643"/>
            <a:chOff x="15875919" y="1984187"/>
            <a:chExt cx="1553465" cy="15534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919" y="1984187"/>
              <a:ext cx="1553465" cy="15534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47746" y="2419980"/>
            <a:ext cx="501225" cy="919908"/>
            <a:chOff x="15671618" y="3248970"/>
            <a:chExt cx="751837" cy="13798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71618" y="3248970"/>
              <a:ext cx="751837" cy="13798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78151" y="3444680"/>
            <a:ext cx="941638" cy="941638"/>
            <a:chOff x="15717226" y="4694580"/>
            <a:chExt cx="1412457" cy="14124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17226" y="4694580"/>
              <a:ext cx="1412457" cy="14124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84421" y="2517409"/>
            <a:ext cx="499555" cy="916842"/>
            <a:chOff x="2076631" y="3349393"/>
            <a:chExt cx="749332" cy="137526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2076631" y="3349393"/>
              <a:ext cx="749332" cy="13752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3955" y="1855456"/>
            <a:ext cx="883645" cy="883645"/>
            <a:chOff x="1100932" y="2325984"/>
            <a:chExt cx="1325467" cy="132546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0932" y="2325984"/>
              <a:ext cx="1325467" cy="13254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150854" y="2959190"/>
            <a:ext cx="992762" cy="992762"/>
            <a:chOff x="3226281" y="4012064"/>
            <a:chExt cx="1489143" cy="148914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26281" y="4012064"/>
              <a:ext cx="1489143" cy="1489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37131" y="3790255"/>
            <a:ext cx="788196" cy="788196"/>
            <a:chOff x="2005697" y="5014822"/>
            <a:chExt cx="1182294" cy="118229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05697" y="5014822"/>
              <a:ext cx="1182294" cy="118229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237207" y="769435"/>
            <a:ext cx="791730" cy="791730"/>
            <a:chOff x="3355810" y="1001752"/>
            <a:chExt cx="1187595" cy="118759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55810" y="1001752"/>
              <a:ext cx="1187595" cy="1187595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9426700" y="3471968"/>
            <a:ext cx="51168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-67" dirty="0">
                <a:solidFill>
                  <a:srgbClr val="18A8F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Gmarket Sans Medium" pitchFamily="34" charset="0"/>
              </a:rPr>
              <a:t>x</a:t>
            </a:r>
            <a:endParaRPr 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908032" y="2482348"/>
            <a:ext cx="51168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-67" dirty="0">
                <a:solidFill>
                  <a:srgbClr val="18A8F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Gmarket Sans Medium" pitchFamily="34" charset="0"/>
              </a:rPr>
              <a:t>x</a:t>
            </a:r>
            <a:endParaRPr 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68086" y="4023072"/>
            <a:ext cx="51168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-67" dirty="0">
                <a:solidFill>
                  <a:srgbClr val="18A8F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Gmarket Sans Medium" pitchFamily="34" charset="0"/>
              </a:rPr>
              <a:t>x</a:t>
            </a:r>
            <a:endParaRPr 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745877" y="1118169"/>
            <a:ext cx="51168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-67" dirty="0">
                <a:solidFill>
                  <a:srgbClr val="18A8F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Gmarket Sans Medium" pitchFamily="34" charset="0"/>
              </a:rPr>
              <a:t>x</a:t>
            </a:r>
            <a:endParaRPr 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7" name="그룹 1013">
            <a:extLst>
              <a:ext uri="{FF2B5EF4-FFF2-40B4-BE49-F238E27FC236}">
                <a16:creationId xmlns:a16="http://schemas.microsoft.com/office/drawing/2014/main" id="{5CCF0307-5341-F6BC-C1CE-1FE97F781F00}"/>
              </a:ext>
            </a:extLst>
          </p:cNvPr>
          <p:cNvGrpSpPr/>
          <p:nvPr/>
        </p:nvGrpSpPr>
        <p:grpSpPr>
          <a:xfrm>
            <a:off x="515468" y="5869282"/>
            <a:ext cx="11159540" cy="575403"/>
            <a:chOff x="773202" y="8803923"/>
            <a:chExt cx="16739310" cy="863104"/>
          </a:xfrm>
        </p:grpSpPr>
        <p:pic>
          <p:nvPicPr>
            <p:cNvPr id="9" name="Object 41">
              <a:extLst>
                <a:ext uri="{FF2B5EF4-FFF2-40B4-BE49-F238E27FC236}">
                  <a16:creationId xmlns:a16="http://schemas.microsoft.com/office/drawing/2014/main" id="{62BD329B-1E70-2E4B-C783-90CD2DF48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3202" y="8803923"/>
              <a:ext cx="16739310" cy="863104"/>
            </a:xfrm>
            <a:prstGeom prst="rect">
              <a:avLst/>
            </a:prstGeom>
          </p:spPr>
        </p:pic>
      </p:grpSp>
      <p:sp>
        <p:nvSpPr>
          <p:cNvPr id="11" name="Object 47">
            <a:extLst>
              <a:ext uri="{FF2B5EF4-FFF2-40B4-BE49-F238E27FC236}">
                <a16:creationId xmlns:a16="http://schemas.microsoft.com/office/drawing/2014/main" id="{BC26BC34-8715-0914-D182-F776A776BF34}"/>
              </a:ext>
            </a:extLst>
          </p:cNvPr>
          <p:cNvSpPr txBox="1"/>
          <p:nvPr/>
        </p:nvSpPr>
        <p:spPr>
          <a:xfrm>
            <a:off x="1170052" y="5993466"/>
            <a:ext cx="9839523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kern="0" spc="-67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조 원</a:t>
            </a:r>
            <a:r>
              <a:rPr lang="en-US" altLang="ko-KR" sz="1600" kern="0" spc="-67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     </a:t>
            </a:r>
            <a:r>
              <a:rPr lang="en-US" sz="1600" kern="0" spc="-67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             2361074 </a:t>
            </a:r>
            <a:r>
              <a:rPr lang="ko-KR" altLang="en-US" sz="1600" kern="0" spc="-67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김주호             </a:t>
            </a:r>
            <a:r>
              <a:rPr lang="en-US" sz="1600" kern="0" spc="-67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ㅣ             2361029 </a:t>
            </a:r>
            <a:r>
              <a:rPr lang="ko-KR" altLang="en-US" sz="1600" kern="0" spc="-67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이정훈             </a:t>
            </a:r>
            <a:r>
              <a:rPr lang="en-US" sz="1600" kern="0" spc="-67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ㅣ             2361009 </a:t>
            </a:r>
            <a:r>
              <a:rPr lang="ko-KR" altLang="en-US" sz="1600" kern="0" spc="-67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김현성             </a:t>
            </a:r>
            <a:endParaRPr lang="en-US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459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3C1050F-3DD5-95B3-569A-828BFDFFD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95" y="269628"/>
            <a:ext cx="1080000" cy="7348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749E53-73BC-769E-84A6-262964922AE2}"/>
              </a:ext>
            </a:extLst>
          </p:cNvPr>
          <p:cNvSpPr txBox="1"/>
          <p:nvPr/>
        </p:nvSpPr>
        <p:spPr>
          <a:xfrm>
            <a:off x="2919714" y="2497976"/>
            <a:ext cx="635257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>
                <a:solidFill>
                  <a:schemeClr val="bg1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</a:rPr>
              <a:t>전체 코드</a:t>
            </a:r>
          </a:p>
        </p:txBody>
      </p:sp>
    </p:spTree>
    <p:extLst>
      <p:ext uri="{BB962C8B-B14F-4D97-AF65-F5344CB8AC3E}">
        <p14:creationId xmlns:p14="http://schemas.microsoft.com/office/powerpoint/2010/main" val="199280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3C1050F-3DD5-95B3-569A-828BFDFFD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95" y="269628"/>
            <a:ext cx="1080000" cy="7348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7A7B15-900D-0CF5-4DF6-FE41587AB376}"/>
              </a:ext>
            </a:extLst>
          </p:cNvPr>
          <p:cNvSpPr txBox="1"/>
          <p:nvPr/>
        </p:nvSpPr>
        <p:spPr>
          <a:xfrm>
            <a:off x="2520000" y="1028343"/>
            <a:ext cx="9822083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창의공학설계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시각장애인용 스마트 지팡이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Adafruit_NeoPixel.h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Adafruit_NeoPixel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strip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Adafruit_NeoPixel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NEO_GRB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NEO_KHZ800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조도센서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1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네오픽셀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스트립 세팅 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9600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setBrightness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초음파센서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조도센서 세팅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OUTPUT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INPUT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OUTPUT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A0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INPUT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b="0" i="1" dirty="0">
                <a:solidFill>
                  <a:srgbClr val="464B5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수위감지 센서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242FA3-AE62-CACD-92F8-62A823702248}"/>
              </a:ext>
            </a:extLst>
          </p:cNvPr>
          <p:cNvSpPr txBox="1"/>
          <p:nvPr/>
        </p:nvSpPr>
        <p:spPr>
          <a:xfrm>
            <a:off x="2520000" y="5367474"/>
            <a:ext cx="7671121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조도센서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1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네오픽셀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스트립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light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analogRead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A2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조도센서의 밝기에 따라 </a:t>
            </a:r>
            <a:r>
              <a:rPr lang="ko-KR" altLang="en-US" b="0" i="1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네오픽셀의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색상 조절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노랑 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~ 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빨강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light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light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light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++){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setPixelColor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light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light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++){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setPixelColor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1FD607-7580-CA12-00DE-785F90AB0027}"/>
              </a:ext>
            </a:extLst>
          </p:cNvPr>
          <p:cNvSpPr/>
          <p:nvPr/>
        </p:nvSpPr>
        <p:spPr>
          <a:xfrm>
            <a:off x="-2" y="6383655"/>
            <a:ext cx="12192001" cy="47434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F9F080A-8AB3-ED2F-6C11-5C04001567E8}"/>
              </a:ext>
            </a:extLst>
          </p:cNvPr>
          <p:cNvSpPr/>
          <p:nvPr/>
        </p:nvSpPr>
        <p:spPr>
          <a:xfrm>
            <a:off x="2264229" y="0"/>
            <a:ext cx="9927769" cy="34834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D49B81-6D8D-2A61-0991-8AF6CA4F769C}"/>
              </a:ext>
            </a:extLst>
          </p:cNvPr>
          <p:cNvSpPr txBox="1"/>
          <p:nvPr/>
        </p:nvSpPr>
        <p:spPr>
          <a:xfrm>
            <a:off x="2520000" y="11099470"/>
            <a:ext cx="937259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light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light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++){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setPixelColor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light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++){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setPixelColor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154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8E9E18-D6A4-E957-6B42-E2BDFBB3285B}"/>
              </a:ext>
            </a:extLst>
          </p:cNvPr>
          <p:cNvSpPr txBox="1"/>
          <p:nvPr/>
        </p:nvSpPr>
        <p:spPr>
          <a:xfrm>
            <a:off x="2520000" y="474345"/>
            <a:ext cx="7671121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조도센서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1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네오픽셀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스트립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light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analogRead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A2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조도센서의 밝기에 따라 </a:t>
            </a:r>
            <a:r>
              <a:rPr lang="ko-KR" altLang="en-US" b="0" i="1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네오픽셀의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색상 조절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노랑 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~ 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빨강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light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light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light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++){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setPixelColor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light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light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++){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setPixelColor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D500EE-3446-690E-A7C7-74DC37571EFF}"/>
              </a:ext>
            </a:extLst>
          </p:cNvPr>
          <p:cNvSpPr txBox="1"/>
          <p:nvPr/>
        </p:nvSpPr>
        <p:spPr>
          <a:xfrm>
            <a:off x="2520000" y="-3857742"/>
            <a:ext cx="9822083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창의공학설계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시각장애인용 스마트 지팡이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Adafruit_NeoPixel.h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Adafruit_NeoPixel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strip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Adafruit_NeoPixel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NEO_GRB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NEO_KHZ800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조도센서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1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네오픽셀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스트립 세팅 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9600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setBrightness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초음파센서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조도센서 세팅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OUTPUT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INPUT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OUTPUT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A0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INPUT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b="0" i="1" dirty="0">
                <a:solidFill>
                  <a:srgbClr val="464B5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수위감지 센서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D5AD16-AE13-91A2-8D1C-ED8A33618789}"/>
              </a:ext>
            </a:extLst>
          </p:cNvPr>
          <p:cNvSpPr txBox="1"/>
          <p:nvPr/>
        </p:nvSpPr>
        <p:spPr>
          <a:xfrm>
            <a:off x="2520000" y="6211784"/>
            <a:ext cx="937259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light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light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++){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setPixelColor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light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++){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setPixelColor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1AFB84-D8B6-C684-65CB-E4F4F3DF1DBE}"/>
              </a:ext>
            </a:extLst>
          </p:cNvPr>
          <p:cNvSpPr/>
          <p:nvPr/>
        </p:nvSpPr>
        <p:spPr>
          <a:xfrm>
            <a:off x="-2" y="6383655"/>
            <a:ext cx="12192001" cy="47434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295F37F-7F75-C4F0-70E4-95D3F11898F3}"/>
              </a:ext>
            </a:extLst>
          </p:cNvPr>
          <p:cNvSpPr/>
          <p:nvPr/>
        </p:nvSpPr>
        <p:spPr>
          <a:xfrm>
            <a:off x="2264229" y="0"/>
            <a:ext cx="9927769" cy="34834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5ABFCB-2D6D-859A-8BD4-6FD20C283612}"/>
              </a:ext>
            </a:extLst>
          </p:cNvPr>
          <p:cNvSpPr txBox="1"/>
          <p:nvPr/>
        </p:nvSpPr>
        <p:spPr>
          <a:xfrm>
            <a:off x="2520000" y="10069290"/>
            <a:ext cx="9144964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초음파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1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부저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duration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pulseIn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b="0" i="1" dirty="0">
                <a:solidFill>
                  <a:srgbClr val="464B5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초음파 가져오기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duration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58.2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i="1" dirty="0">
                <a:solidFill>
                  <a:srgbClr val="464B5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미터 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-&gt; </a:t>
            </a:r>
            <a:r>
              <a:rPr lang="ko-KR" altLang="en-US" b="0" i="1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센치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거리에 따라 자동차 후방경고음과 같은 기능을 구현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noTone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noTone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7102AA3-798E-6059-1857-907BBFC0E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95" y="269628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540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92B715-2F82-6DF7-10F7-33E43864583C}"/>
              </a:ext>
            </a:extLst>
          </p:cNvPr>
          <p:cNvSpPr txBox="1"/>
          <p:nvPr/>
        </p:nvSpPr>
        <p:spPr>
          <a:xfrm>
            <a:off x="2520000" y="1443841"/>
            <a:ext cx="937259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light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light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++){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setPixelColor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light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++){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setPixelColor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A2834C-E8C6-89E7-F365-115B45D826F3}"/>
              </a:ext>
            </a:extLst>
          </p:cNvPr>
          <p:cNvSpPr txBox="1"/>
          <p:nvPr/>
        </p:nvSpPr>
        <p:spPr>
          <a:xfrm>
            <a:off x="2520000" y="-4304483"/>
            <a:ext cx="7671121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조도센서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1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네오픽셀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스트립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light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analogRead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A2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조도센서의 밝기에 따라 </a:t>
            </a:r>
            <a:r>
              <a:rPr lang="ko-KR" altLang="en-US" b="0" i="1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네오픽셀의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색상 조절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노랑 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~ 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빨강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light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light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light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++){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setPixelColor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light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light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++){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setPixelColor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8A2C79-D602-DAF6-9BAA-A496966859C2}"/>
              </a:ext>
            </a:extLst>
          </p:cNvPr>
          <p:cNvSpPr txBox="1"/>
          <p:nvPr/>
        </p:nvSpPr>
        <p:spPr>
          <a:xfrm>
            <a:off x="2520000" y="-8632292"/>
            <a:ext cx="9822083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창의공학설계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시각장애인용 스마트 지팡이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Adafruit_NeoPixel.h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Adafruit_NeoPixel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strip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Adafruit_NeoPixel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NEO_GRB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NEO_KHZ800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조도센서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1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네오픽셀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스트립 세팅 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9600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setBrightness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초음파센서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조도센서 세팅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OUTPUT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INPUT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OUTPUT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A0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INPUT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b="0" i="1" dirty="0">
                <a:solidFill>
                  <a:srgbClr val="464B5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수위감지 센서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466DC51-5CCB-9ED3-989F-C1D9F646926D}"/>
              </a:ext>
            </a:extLst>
          </p:cNvPr>
          <p:cNvSpPr/>
          <p:nvPr/>
        </p:nvSpPr>
        <p:spPr>
          <a:xfrm>
            <a:off x="2264229" y="0"/>
            <a:ext cx="9927769" cy="34834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4649BF-FBDB-BCDD-92E9-0EEEF274505F}"/>
              </a:ext>
            </a:extLst>
          </p:cNvPr>
          <p:cNvSpPr txBox="1"/>
          <p:nvPr/>
        </p:nvSpPr>
        <p:spPr>
          <a:xfrm>
            <a:off x="2520000" y="5354245"/>
            <a:ext cx="914496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altLang="ko-KR" i="1" dirty="0">
                <a:solidFill>
                  <a:srgbClr val="00B05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초음파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1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부저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duration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pulseIn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b="0" i="1" dirty="0">
                <a:solidFill>
                  <a:srgbClr val="464B5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초음파 가져오기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duration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58.2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i="1" dirty="0">
                <a:solidFill>
                  <a:srgbClr val="464B5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미터 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-&gt; </a:t>
            </a:r>
            <a:r>
              <a:rPr lang="ko-KR" altLang="en-US" b="0" i="1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센치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거리에 따라 자동차 후방경고음과 같은 기능을 구현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noTone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noTone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85B7C6-4DA5-F2F7-8B4D-A46E59376D7D}"/>
              </a:ext>
            </a:extLst>
          </p:cNvPr>
          <p:cNvSpPr txBox="1"/>
          <p:nvPr/>
        </p:nvSpPr>
        <p:spPr>
          <a:xfrm>
            <a:off x="2520000" y="11433369"/>
            <a:ext cx="6941785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noTone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noTone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초음파센서와 물체와의 거리를 출력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(0.1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초 갱신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ko-KR" altLang="en-US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현재 거리</a:t>
            </a:r>
            <a:r>
              <a:rPr lang="en-US" altLang="ko-KR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(cm):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78E063C-488D-B7AD-E8DD-4821190F1038}"/>
              </a:ext>
            </a:extLst>
          </p:cNvPr>
          <p:cNvSpPr/>
          <p:nvPr/>
        </p:nvSpPr>
        <p:spPr>
          <a:xfrm>
            <a:off x="-2" y="6383655"/>
            <a:ext cx="12192001" cy="47434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708A0BA-4524-5372-BBE5-AE08EBE6B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95" y="269628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387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F85CE1-7722-12CD-F42B-44961D430DD3}"/>
              </a:ext>
            </a:extLst>
          </p:cNvPr>
          <p:cNvSpPr txBox="1"/>
          <p:nvPr/>
        </p:nvSpPr>
        <p:spPr>
          <a:xfrm>
            <a:off x="2520000" y="474345"/>
            <a:ext cx="9144964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초음파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1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부저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duration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pulseIn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b="0" i="1" dirty="0">
                <a:solidFill>
                  <a:srgbClr val="464B5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초음파 가져오기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duration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58.2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i="1" dirty="0">
                <a:solidFill>
                  <a:srgbClr val="464B5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미터 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-&gt; </a:t>
            </a:r>
            <a:r>
              <a:rPr lang="ko-KR" altLang="en-US" b="0" i="1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센치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거리에 따라 자동차 후방경고음과 같은 기능을 구현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noTone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noTone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284F97-4776-5D80-3259-5F9B25EAE82C}"/>
              </a:ext>
            </a:extLst>
          </p:cNvPr>
          <p:cNvSpPr txBox="1"/>
          <p:nvPr/>
        </p:nvSpPr>
        <p:spPr>
          <a:xfrm>
            <a:off x="2520000" y="6275259"/>
            <a:ext cx="694178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noTone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noTone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초음파센서와 물체와의 거리를 출력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(0.1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초 갱신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ko-KR" altLang="en-US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현재 거리</a:t>
            </a:r>
            <a:r>
              <a:rPr lang="en-US" altLang="ko-KR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(cm):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5C03D2-BCB1-A90C-90AD-AEC66531E80B}"/>
              </a:ext>
            </a:extLst>
          </p:cNvPr>
          <p:cNvSpPr txBox="1"/>
          <p:nvPr/>
        </p:nvSpPr>
        <p:spPr>
          <a:xfrm>
            <a:off x="2520000" y="-3733846"/>
            <a:ext cx="937259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light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light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++){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setPixelColor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light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++){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setPixelColor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901ECD-F609-DA8F-8849-31D80718C5B9}"/>
              </a:ext>
            </a:extLst>
          </p:cNvPr>
          <p:cNvSpPr txBox="1"/>
          <p:nvPr/>
        </p:nvSpPr>
        <p:spPr>
          <a:xfrm>
            <a:off x="2520000" y="-9491783"/>
            <a:ext cx="7671121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조도센서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1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네오픽셀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스트립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light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analogRead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A2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조도센서의 밝기에 따라 </a:t>
            </a:r>
            <a:r>
              <a:rPr lang="ko-KR" altLang="en-US" b="0" i="1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네오픽셀의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색상 조절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노랑 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~ 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빨강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light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light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light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++){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setPixelColor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light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light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++){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setPixelColor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242837-48C0-ED65-88C5-87F2AFECF069}"/>
              </a:ext>
            </a:extLst>
          </p:cNvPr>
          <p:cNvSpPr/>
          <p:nvPr/>
        </p:nvSpPr>
        <p:spPr>
          <a:xfrm>
            <a:off x="2264229" y="0"/>
            <a:ext cx="9927769" cy="34834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96366C3-921C-D9EA-9956-B11E034D920E}"/>
              </a:ext>
            </a:extLst>
          </p:cNvPr>
          <p:cNvSpPr/>
          <p:nvPr/>
        </p:nvSpPr>
        <p:spPr>
          <a:xfrm>
            <a:off x="-2" y="6383655"/>
            <a:ext cx="12192001" cy="47434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205626-3C8C-C1C1-16E4-EDA4C4740BB9}"/>
              </a:ext>
            </a:extLst>
          </p:cNvPr>
          <p:cNvSpPr txBox="1"/>
          <p:nvPr/>
        </p:nvSpPr>
        <p:spPr>
          <a:xfrm>
            <a:off x="2520000" y="11323092"/>
            <a:ext cx="731230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시리얼모니터에 수위감지 센서 값 출력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ko-KR" altLang="en-US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수위 위험수치</a:t>
            </a:r>
            <a:r>
              <a:rPr lang="en-US" altLang="ko-KR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");</a:t>
            </a:r>
            <a:endParaRPr lang="ko-KR" altLang="en-US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analogRead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A0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 //</a:t>
            </a:r>
            <a:r>
              <a:rPr lang="ko-KR" altLang="en-US" b="0" i="1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출력값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수위 위험수치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이 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750 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이상으로 올라가면 </a:t>
            </a:r>
            <a:r>
              <a:rPr lang="ko-KR" altLang="en-US" b="0" i="1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삐소리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750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700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LOW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B64608-D349-FB1C-CBC6-C7C643424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95" y="269628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00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A2D356-6BE3-0C13-7BA3-701D3CAA537C}"/>
              </a:ext>
            </a:extLst>
          </p:cNvPr>
          <p:cNvSpPr txBox="1"/>
          <p:nvPr/>
        </p:nvSpPr>
        <p:spPr>
          <a:xfrm>
            <a:off x="1630101" y="1312442"/>
            <a:ext cx="790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474ACC-B672-BC3A-D9F9-F4B94D51018D}"/>
              </a:ext>
            </a:extLst>
          </p:cNvPr>
          <p:cNvSpPr txBox="1"/>
          <p:nvPr/>
        </p:nvSpPr>
        <p:spPr>
          <a:xfrm>
            <a:off x="2150998" y="1312442"/>
            <a:ext cx="7900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</a:t>
            </a:r>
          </a:p>
          <a:p>
            <a:pPr algn="ctr"/>
            <a:r>
              <a:rPr lang="en-US" altLang="ko-KR" sz="72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6EC134-1380-BA05-D713-D1E16445FBEF}"/>
              </a:ext>
            </a:extLst>
          </p:cNvPr>
          <p:cNvSpPr/>
          <p:nvPr/>
        </p:nvSpPr>
        <p:spPr>
          <a:xfrm>
            <a:off x="1638354" y="2392893"/>
            <a:ext cx="1214122" cy="1641802"/>
          </a:xfrm>
          <a:prstGeom prst="rect">
            <a:avLst/>
          </a:prstGeom>
          <a:solidFill>
            <a:srgbClr val="18A8F1"/>
          </a:solidFill>
          <a:ln>
            <a:solidFill>
              <a:srgbClr val="18A8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19327" y="3613790"/>
            <a:ext cx="4152423" cy="9524"/>
            <a:chOff x="1228990" y="5420685"/>
            <a:chExt cx="6228634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28990" y="5420685"/>
              <a:ext cx="6228634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52056" y="5074458"/>
            <a:ext cx="879486" cy="879486"/>
            <a:chOff x="12828084" y="7611686"/>
            <a:chExt cx="1319229" cy="13192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8084" y="7611686"/>
              <a:ext cx="1319229" cy="1319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44134" y="4801174"/>
            <a:ext cx="905621" cy="905621"/>
            <a:chOff x="15516200" y="7201761"/>
            <a:chExt cx="1358432" cy="13584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16200" y="7201761"/>
              <a:ext cx="1358432" cy="13584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95661" y="3397137"/>
            <a:ext cx="824799" cy="824799"/>
            <a:chOff x="13943491" y="5095705"/>
            <a:chExt cx="1237198" cy="12371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43491" y="5095705"/>
              <a:ext cx="1237198" cy="12371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96944" y="2509052"/>
            <a:ext cx="862197" cy="862197"/>
            <a:chOff x="16195416" y="3763577"/>
            <a:chExt cx="1293295" cy="12932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95416" y="3763577"/>
              <a:ext cx="1293295" cy="12932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6722" y="3878583"/>
            <a:ext cx="899097" cy="899097"/>
            <a:chOff x="955082" y="5817874"/>
            <a:chExt cx="1348646" cy="13486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5082" y="5817874"/>
              <a:ext cx="1348646" cy="134864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9610589" y="4765419"/>
            <a:ext cx="584825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33" kern="0" spc="-67" dirty="0">
                <a:solidFill>
                  <a:srgbClr val="FFFFFF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Gmarket Sans Medium" pitchFamily="34" charset="0"/>
              </a:rPr>
              <a:t>x</a:t>
            </a:r>
            <a:endParaRPr 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051722" y="2389973"/>
            <a:ext cx="584825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33" kern="0" spc="-67" dirty="0">
                <a:solidFill>
                  <a:srgbClr val="FFFFFF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Gmarket Sans Medium" pitchFamily="34" charset="0"/>
              </a:rPr>
              <a:t>x</a:t>
            </a:r>
            <a:endParaRPr 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954988" y="4171958"/>
            <a:ext cx="584825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33" kern="0" spc="-67" dirty="0">
                <a:solidFill>
                  <a:srgbClr val="FFFFFF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Gmarket Sans Medium" pitchFamily="34" charset="0"/>
              </a:rPr>
              <a:t>x</a:t>
            </a:r>
            <a:endParaRPr 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203552" y="5384721"/>
            <a:ext cx="584825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33" kern="0" spc="-67" dirty="0">
                <a:solidFill>
                  <a:srgbClr val="FFFFFF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Gmarket Sans Medium" pitchFamily="34" charset="0"/>
              </a:rPr>
              <a:t>x</a:t>
            </a:r>
            <a:endParaRPr 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1535819" y="5052207"/>
            <a:ext cx="780929" cy="780929"/>
            <a:chOff x="2303728" y="7578310"/>
            <a:chExt cx="1171394" cy="11713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03728" y="7578310"/>
              <a:ext cx="1171394" cy="1171394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999B9E3-289C-03D3-3D72-40657C5EB681}"/>
              </a:ext>
            </a:extLst>
          </p:cNvPr>
          <p:cNvSpPr/>
          <p:nvPr/>
        </p:nvSpPr>
        <p:spPr>
          <a:xfrm>
            <a:off x="1670080" y="318895"/>
            <a:ext cx="1214122" cy="1214163"/>
          </a:xfrm>
          <a:prstGeom prst="rect">
            <a:avLst/>
          </a:prstGeom>
          <a:solidFill>
            <a:srgbClr val="18A8F1"/>
          </a:solidFill>
          <a:ln>
            <a:solidFill>
              <a:srgbClr val="18A8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4F4D0CC9-5EC3-12C9-44F8-2268C14C61F3}"/>
              </a:ext>
            </a:extLst>
          </p:cNvPr>
          <p:cNvSpPr txBox="1"/>
          <p:nvPr/>
        </p:nvSpPr>
        <p:spPr>
          <a:xfrm>
            <a:off x="3404470" y="1461735"/>
            <a:ext cx="769062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kern="0" spc="-67" dirty="0">
                <a:solidFill>
                  <a:srgbClr val="FFFFFF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  <a:cs typeface="KOHINanumOTF Bold" pitchFamily="34" charset="0"/>
              </a:rPr>
              <a:t>제작 목적 및 동기</a:t>
            </a:r>
            <a:endParaRPr lang="en-US" sz="4800" dirty="0">
              <a:latin typeface="KOHI나눔OTF Bold" panose="00000800000000000000" pitchFamily="50" charset="-127"/>
              <a:ea typeface="KOHI나눔OTF Bold" panose="00000800000000000000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-4.16667E-6 -0.1592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8A1E26-4768-15C1-6589-D66F69617A10}"/>
              </a:ext>
            </a:extLst>
          </p:cNvPr>
          <p:cNvSpPr txBox="1"/>
          <p:nvPr/>
        </p:nvSpPr>
        <p:spPr>
          <a:xfrm>
            <a:off x="2520000" y="1028343"/>
            <a:ext cx="694178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noTone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noTone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초음파센서와 물체와의 거리를 출력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(0.1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초 갱신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ko-KR" altLang="en-US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현재 거리</a:t>
            </a:r>
            <a:r>
              <a:rPr lang="en-US" altLang="ko-KR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(cm):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E4868B-41F5-A154-C327-99D379B8EA0D}"/>
              </a:ext>
            </a:extLst>
          </p:cNvPr>
          <p:cNvSpPr txBox="1"/>
          <p:nvPr/>
        </p:nvSpPr>
        <p:spPr>
          <a:xfrm>
            <a:off x="2520000" y="5786113"/>
            <a:ext cx="731230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altLang="ko-KR" i="1" dirty="0">
                <a:solidFill>
                  <a:srgbClr val="00B05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시리얼모니터에 수위감지 센서 값 출력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ko-KR" altLang="en-US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수위 위험수치</a:t>
            </a:r>
            <a:r>
              <a:rPr lang="en-US" altLang="ko-KR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");</a:t>
            </a:r>
            <a:endParaRPr lang="ko-KR" altLang="en-US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analogRead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A0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 //</a:t>
            </a:r>
            <a:r>
              <a:rPr lang="ko-KR" altLang="en-US" b="0" i="1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출력값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수위 위험수치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이 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750 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이상으로 올라가면 </a:t>
            </a:r>
            <a:r>
              <a:rPr lang="ko-KR" altLang="en-US" b="0" i="1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삐소리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750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700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LOW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2D0408-F0B7-1035-4774-E113587554AE}"/>
              </a:ext>
            </a:extLst>
          </p:cNvPr>
          <p:cNvSpPr txBox="1"/>
          <p:nvPr/>
        </p:nvSpPr>
        <p:spPr>
          <a:xfrm>
            <a:off x="2520000" y="-4781432"/>
            <a:ext cx="9144964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초음파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1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부저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duration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pulseIn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b="0" i="1" dirty="0">
                <a:solidFill>
                  <a:srgbClr val="464B5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초음파 가져오기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duration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58.2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i="1" dirty="0">
                <a:solidFill>
                  <a:srgbClr val="464B5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미터 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-&gt; </a:t>
            </a:r>
            <a:r>
              <a:rPr lang="ko-KR" altLang="en-US" b="0" i="1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센치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거리에 따라 자동차 후방경고음과 같은 기능을 구현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noTone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noTone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304DBF-ACD4-FF25-4C40-81023971CB20}"/>
              </a:ext>
            </a:extLst>
          </p:cNvPr>
          <p:cNvSpPr txBox="1"/>
          <p:nvPr/>
        </p:nvSpPr>
        <p:spPr>
          <a:xfrm>
            <a:off x="2520000" y="-8983029"/>
            <a:ext cx="937259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light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light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++){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setPixelColor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light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++){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setPixelColor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1F2CB8-8B91-229C-91BB-E88DF1F89B1E}"/>
              </a:ext>
            </a:extLst>
          </p:cNvPr>
          <p:cNvSpPr/>
          <p:nvPr/>
        </p:nvSpPr>
        <p:spPr>
          <a:xfrm>
            <a:off x="2264229" y="0"/>
            <a:ext cx="9927769" cy="34834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0B77480-CD63-DF15-B6C5-1F0C98A99B09}"/>
              </a:ext>
            </a:extLst>
          </p:cNvPr>
          <p:cNvSpPr/>
          <p:nvPr/>
        </p:nvSpPr>
        <p:spPr>
          <a:xfrm>
            <a:off x="-2" y="6383655"/>
            <a:ext cx="12192001" cy="47434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621AFA-3134-4ECF-12DB-2C84830BC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95" y="269628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13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9259DD-C6CB-C1F7-349C-53298A54BC4F}"/>
              </a:ext>
            </a:extLst>
          </p:cNvPr>
          <p:cNvSpPr txBox="1"/>
          <p:nvPr/>
        </p:nvSpPr>
        <p:spPr>
          <a:xfrm>
            <a:off x="2520000" y="1443841"/>
            <a:ext cx="731230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시리얼모니터에 수위감지 센서 값 출력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ko-KR" altLang="en-US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수위 위험수치</a:t>
            </a:r>
            <a:r>
              <a:rPr lang="en-US" altLang="ko-KR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");</a:t>
            </a:r>
            <a:endParaRPr lang="ko-KR" altLang="en-US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analogRead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A0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 //</a:t>
            </a:r>
            <a:r>
              <a:rPr lang="ko-KR" altLang="en-US" b="0" i="1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출력값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수위 위험수치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이 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750 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이상으로 올라가면 </a:t>
            </a:r>
            <a:r>
              <a:rPr lang="ko-KR" altLang="en-US" b="0" i="1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삐소리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750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700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LOW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87BB98-B6BE-4628-B67F-267C289041D9}"/>
              </a:ext>
            </a:extLst>
          </p:cNvPr>
          <p:cNvSpPr txBox="1"/>
          <p:nvPr/>
        </p:nvSpPr>
        <p:spPr>
          <a:xfrm>
            <a:off x="2520000" y="-3601814"/>
            <a:ext cx="694178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noTone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noTone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초음파센서와 물체와의 거리를 출력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(0.1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초 갱신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ko-KR" altLang="en-US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현재 거리</a:t>
            </a:r>
            <a:r>
              <a:rPr lang="en-US" altLang="ko-KR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(cm):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ACA902-5115-7B5D-7391-851347BF1E90}"/>
              </a:ext>
            </a:extLst>
          </p:cNvPr>
          <p:cNvSpPr txBox="1"/>
          <p:nvPr/>
        </p:nvSpPr>
        <p:spPr>
          <a:xfrm>
            <a:off x="2520000" y="-9398754"/>
            <a:ext cx="9144964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초음파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1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부저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duration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pulseIn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b="0" i="1" dirty="0">
                <a:solidFill>
                  <a:srgbClr val="464B5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초음파 가져오기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duration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58.2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i="1" dirty="0">
                <a:solidFill>
                  <a:srgbClr val="464B5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미터 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-&gt; </a:t>
            </a:r>
            <a:r>
              <a:rPr lang="ko-KR" altLang="en-US" b="0" i="1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센치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거리에 따라 자동차 후방경고음과 같은 기능을 구현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noTone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noTone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907A25-37E5-9239-3169-8E6FAA668B74}"/>
              </a:ext>
            </a:extLst>
          </p:cNvPr>
          <p:cNvSpPr/>
          <p:nvPr/>
        </p:nvSpPr>
        <p:spPr>
          <a:xfrm>
            <a:off x="2264229" y="0"/>
            <a:ext cx="9927769" cy="34834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9F3437-79A2-3237-B3A5-C093318721DA}"/>
              </a:ext>
            </a:extLst>
          </p:cNvPr>
          <p:cNvSpPr/>
          <p:nvPr/>
        </p:nvSpPr>
        <p:spPr>
          <a:xfrm>
            <a:off x="-2" y="6383655"/>
            <a:ext cx="12192001" cy="47434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E9193AB-0D42-6DB6-758D-AFB5D7729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95" y="269628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47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819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F85CE1-7722-12CD-F42B-44961D430DD3}"/>
              </a:ext>
            </a:extLst>
          </p:cNvPr>
          <p:cNvSpPr txBox="1"/>
          <p:nvPr/>
        </p:nvSpPr>
        <p:spPr>
          <a:xfrm>
            <a:off x="2520000" y="474345"/>
            <a:ext cx="9144964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초음파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1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부저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duration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pulseIn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b="0" i="1" dirty="0">
                <a:solidFill>
                  <a:srgbClr val="464B5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초음파 가져오기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duration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58.2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i="1" dirty="0">
                <a:solidFill>
                  <a:srgbClr val="464B5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미터 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-&gt; </a:t>
            </a:r>
            <a:r>
              <a:rPr lang="ko-KR" altLang="en-US" b="0" i="1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센치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거리에 따라 자동차 후방경고음과 같은 기능을 구현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noTone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noTone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284F97-4776-5D80-3259-5F9B25EAE82C}"/>
              </a:ext>
            </a:extLst>
          </p:cNvPr>
          <p:cNvSpPr txBox="1"/>
          <p:nvPr/>
        </p:nvSpPr>
        <p:spPr>
          <a:xfrm>
            <a:off x="2520000" y="6275259"/>
            <a:ext cx="694178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noTone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noTone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초음파센서와 물체와의 거리를 출력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(0.1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초 갱신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ko-KR" altLang="en-US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현재 거리</a:t>
            </a:r>
            <a:r>
              <a:rPr lang="en-US" altLang="ko-KR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(cm):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5C03D2-BCB1-A90C-90AD-AEC66531E80B}"/>
              </a:ext>
            </a:extLst>
          </p:cNvPr>
          <p:cNvSpPr txBox="1"/>
          <p:nvPr/>
        </p:nvSpPr>
        <p:spPr>
          <a:xfrm>
            <a:off x="2520000" y="-3733846"/>
            <a:ext cx="937259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light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light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++){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setPixelColor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light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++){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setPixelColor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901ECD-F609-DA8F-8849-31D80718C5B9}"/>
              </a:ext>
            </a:extLst>
          </p:cNvPr>
          <p:cNvSpPr txBox="1"/>
          <p:nvPr/>
        </p:nvSpPr>
        <p:spPr>
          <a:xfrm>
            <a:off x="2520000" y="-9491783"/>
            <a:ext cx="7671121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조도센서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1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네오픽셀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스트립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light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analogRead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A2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조도센서의 밝기에 따라 </a:t>
            </a:r>
            <a:r>
              <a:rPr lang="ko-KR" altLang="en-US" b="0" i="1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네오픽셀의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색상 조절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노랑 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~ 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빨강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light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light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light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++){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setPixelColor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light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light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++){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setPixelColor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242837-48C0-ED65-88C5-87F2AFECF069}"/>
              </a:ext>
            </a:extLst>
          </p:cNvPr>
          <p:cNvSpPr/>
          <p:nvPr/>
        </p:nvSpPr>
        <p:spPr>
          <a:xfrm>
            <a:off x="2264229" y="0"/>
            <a:ext cx="9927769" cy="34834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96366C3-921C-D9EA-9956-B11E034D920E}"/>
              </a:ext>
            </a:extLst>
          </p:cNvPr>
          <p:cNvSpPr/>
          <p:nvPr/>
        </p:nvSpPr>
        <p:spPr>
          <a:xfrm>
            <a:off x="-2" y="6383655"/>
            <a:ext cx="12192001" cy="47434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205626-3C8C-C1C1-16E4-EDA4C4740BB9}"/>
              </a:ext>
            </a:extLst>
          </p:cNvPr>
          <p:cNvSpPr txBox="1"/>
          <p:nvPr/>
        </p:nvSpPr>
        <p:spPr>
          <a:xfrm>
            <a:off x="2520000" y="11323092"/>
            <a:ext cx="731230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시리얼모니터에 수위감지 센서 값 출력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ko-KR" altLang="en-US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수위 위험수치</a:t>
            </a:r>
            <a:r>
              <a:rPr lang="en-US" altLang="ko-KR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");</a:t>
            </a:r>
            <a:endParaRPr lang="ko-KR" altLang="en-US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analogRead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A0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 //</a:t>
            </a:r>
            <a:r>
              <a:rPr lang="ko-KR" altLang="en-US" b="0" i="1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출력값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수위 위험수치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이 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750 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이상으로 올라가면 </a:t>
            </a:r>
            <a:r>
              <a:rPr lang="ko-KR" altLang="en-US" b="0" i="1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삐소리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750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700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LOW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ko-KR" altLang="en-US" dirty="0"/>
          </a:p>
        </p:txBody>
      </p:sp>
      <p:pic>
        <p:nvPicPr>
          <p:cNvPr id="2" name="그림 1">
            <a:hlinkClick r:id="rId3" action="ppaction://hlinksldjump"/>
            <a:extLst>
              <a:ext uri="{FF2B5EF4-FFF2-40B4-BE49-F238E27FC236}">
                <a16:creationId xmlns:a16="http://schemas.microsoft.com/office/drawing/2014/main" id="{6B2AFC5A-3E3B-FD84-AEB5-1220853CA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095" y="269628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5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8A1E26-4768-15C1-6589-D66F69617A10}"/>
              </a:ext>
            </a:extLst>
          </p:cNvPr>
          <p:cNvSpPr txBox="1"/>
          <p:nvPr/>
        </p:nvSpPr>
        <p:spPr>
          <a:xfrm>
            <a:off x="2520000" y="1028343"/>
            <a:ext cx="694178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noTone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noTone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초음파센서와 물체와의 거리를 출력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(0.1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초 갱신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ko-KR" altLang="en-US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현재 거리</a:t>
            </a:r>
            <a:r>
              <a:rPr lang="en-US" altLang="ko-KR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(cm):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E4868B-41F5-A154-C327-99D379B8EA0D}"/>
              </a:ext>
            </a:extLst>
          </p:cNvPr>
          <p:cNvSpPr txBox="1"/>
          <p:nvPr/>
        </p:nvSpPr>
        <p:spPr>
          <a:xfrm>
            <a:off x="2520000" y="5786113"/>
            <a:ext cx="731230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altLang="ko-KR" i="1" dirty="0">
                <a:solidFill>
                  <a:srgbClr val="00B05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시리얼모니터에 수위감지 센서 값 출력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ko-KR" altLang="en-US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수위 위험수치</a:t>
            </a:r>
            <a:r>
              <a:rPr lang="en-US" altLang="ko-KR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");</a:t>
            </a:r>
            <a:endParaRPr lang="ko-KR" altLang="en-US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analogRead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A0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 //</a:t>
            </a:r>
            <a:r>
              <a:rPr lang="ko-KR" altLang="en-US" b="0" i="1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출력값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수위 위험수치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이 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750 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이상으로 올라가면 </a:t>
            </a:r>
            <a:r>
              <a:rPr lang="ko-KR" altLang="en-US" b="0" i="1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삐소리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750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700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LOW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2D0408-F0B7-1035-4774-E113587554AE}"/>
              </a:ext>
            </a:extLst>
          </p:cNvPr>
          <p:cNvSpPr txBox="1"/>
          <p:nvPr/>
        </p:nvSpPr>
        <p:spPr>
          <a:xfrm>
            <a:off x="2520000" y="-4781432"/>
            <a:ext cx="9144964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초음파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1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부저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duration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pulseIn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b="0" i="1" dirty="0">
                <a:solidFill>
                  <a:srgbClr val="464B5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초음파 가져오기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duration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58.2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i="1" dirty="0">
                <a:solidFill>
                  <a:srgbClr val="464B5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미터 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-&gt; </a:t>
            </a:r>
            <a:r>
              <a:rPr lang="ko-KR" altLang="en-US" b="0" i="1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센치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거리에 따라 자동차 후방경고음과 같은 기능을 구현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noTone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noTone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304DBF-ACD4-FF25-4C40-81023971CB20}"/>
              </a:ext>
            </a:extLst>
          </p:cNvPr>
          <p:cNvSpPr txBox="1"/>
          <p:nvPr/>
        </p:nvSpPr>
        <p:spPr>
          <a:xfrm>
            <a:off x="2520000" y="-8983029"/>
            <a:ext cx="937259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light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light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++){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setPixelColor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light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++){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setPixelColor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1F2CB8-8B91-229C-91BB-E88DF1F89B1E}"/>
              </a:ext>
            </a:extLst>
          </p:cNvPr>
          <p:cNvSpPr/>
          <p:nvPr/>
        </p:nvSpPr>
        <p:spPr>
          <a:xfrm>
            <a:off x="2264229" y="0"/>
            <a:ext cx="9927769" cy="34834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0B77480-CD63-DF15-B6C5-1F0C98A99B09}"/>
              </a:ext>
            </a:extLst>
          </p:cNvPr>
          <p:cNvSpPr/>
          <p:nvPr/>
        </p:nvSpPr>
        <p:spPr>
          <a:xfrm>
            <a:off x="-2" y="6383655"/>
            <a:ext cx="12192001" cy="47434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id="{67621AFA-3134-4ECF-12DB-2C84830BC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095" y="269628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519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8E9E18-D6A4-E957-6B42-E2BDFBB3285B}"/>
              </a:ext>
            </a:extLst>
          </p:cNvPr>
          <p:cNvSpPr txBox="1"/>
          <p:nvPr/>
        </p:nvSpPr>
        <p:spPr>
          <a:xfrm>
            <a:off x="2520000" y="474345"/>
            <a:ext cx="7671121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조도센서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1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네오픽셀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스트립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light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analogRead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A2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조도센서의 밝기에 따라 </a:t>
            </a:r>
            <a:r>
              <a:rPr lang="ko-KR" altLang="en-US" b="0" i="1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네오픽셀의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색상 조절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노랑 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~ 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빨강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light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light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light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++){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setPixelColor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light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light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++){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setPixelColor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D500EE-3446-690E-A7C7-74DC37571EFF}"/>
              </a:ext>
            </a:extLst>
          </p:cNvPr>
          <p:cNvSpPr txBox="1"/>
          <p:nvPr/>
        </p:nvSpPr>
        <p:spPr>
          <a:xfrm>
            <a:off x="2520000" y="-3857742"/>
            <a:ext cx="9822083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창의공학설계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시각장애인용 스마트 지팡이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Adafruit_NeoPixel.h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Adafruit_NeoPixel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strip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Adafruit_NeoPixel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NEO_GRB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NEO_KHZ800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조도센서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1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네오픽셀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스트립 세팅 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9600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setBrightness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초음파센서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조도센서 세팅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OUTPUT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INPUT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OUTPUT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A0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INPUT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b="0" i="1" dirty="0">
                <a:solidFill>
                  <a:srgbClr val="464B5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수위감지 센서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D5AD16-AE13-91A2-8D1C-ED8A33618789}"/>
              </a:ext>
            </a:extLst>
          </p:cNvPr>
          <p:cNvSpPr txBox="1"/>
          <p:nvPr/>
        </p:nvSpPr>
        <p:spPr>
          <a:xfrm>
            <a:off x="2520000" y="6211784"/>
            <a:ext cx="937259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light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light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++){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setPixelColor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light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++){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setPixelColor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1AFB84-D8B6-C684-65CB-E4F4F3DF1DBE}"/>
              </a:ext>
            </a:extLst>
          </p:cNvPr>
          <p:cNvSpPr/>
          <p:nvPr/>
        </p:nvSpPr>
        <p:spPr>
          <a:xfrm>
            <a:off x="-2" y="6383655"/>
            <a:ext cx="12192001" cy="47434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295F37F-7F75-C4F0-70E4-95D3F11898F3}"/>
              </a:ext>
            </a:extLst>
          </p:cNvPr>
          <p:cNvSpPr/>
          <p:nvPr/>
        </p:nvSpPr>
        <p:spPr>
          <a:xfrm>
            <a:off x="2264229" y="0"/>
            <a:ext cx="9927769" cy="34834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5ABFCB-2D6D-859A-8BD4-6FD20C283612}"/>
              </a:ext>
            </a:extLst>
          </p:cNvPr>
          <p:cNvSpPr txBox="1"/>
          <p:nvPr/>
        </p:nvSpPr>
        <p:spPr>
          <a:xfrm>
            <a:off x="2520000" y="10069290"/>
            <a:ext cx="9144964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초음파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1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부저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duration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pulseIn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b="0" i="1" dirty="0">
                <a:solidFill>
                  <a:srgbClr val="464B5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초음파 가져오기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duration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58.2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i="1" dirty="0">
                <a:solidFill>
                  <a:srgbClr val="464B5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미터 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-&gt; </a:t>
            </a:r>
            <a:r>
              <a:rPr lang="ko-KR" altLang="en-US" b="0" i="1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센치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거리에 따라 자동차 후방경고음과 같은 기능을 구현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noTone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noTone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그림 7">
            <a:hlinkClick r:id="rId3" action="ppaction://hlinksldjump"/>
            <a:extLst>
              <a:ext uri="{FF2B5EF4-FFF2-40B4-BE49-F238E27FC236}">
                <a16:creationId xmlns:a16="http://schemas.microsoft.com/office/drawing/2014/main" id="{CD9CCC6E-EB5B-4733-B0C8-87D0898FE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95" y="269628"/>
            <a:ext cx="1080000" cy="108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0103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92B715-2F82-6DF7-10F7-33E43864583C}"/>
              </a:ext>
            </a:extLst>
          </p:cNvPr>
          <p:cNvSpPr txBox="1"/>
          <p:nvPr/>
        </p:nvSpPr>
        <p:spPr>
          <a:xfrm>
            <a:off x="2520000" y="1443841"/>
            <a:ext cx="937259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light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light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++){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setPixelColor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light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++){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setPixelColor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A2834C-E8C6-89E7-F365-115B45D826F3}"/>
              </a:ext>
            </a:extLst>
          </p:cNvPr>
          <p:cNvSpPr txBox="1"/>
          <p:nvPr/>
        </p:nvSpPr>
        <p:spPr>
          <a:xfrm>
            <a:off x="2520000" y="-4304483"/>
            <a:ext cx="7671121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조도센서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1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네오픽셀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스트립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light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analogRead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A2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조도센서의 밝기에 따라 </a:t>
            </a:r>
            <a:r>
              <a:rPr lang="ko-KR" altLang="en-US" b="0" i="1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네오픽셀의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색상 조절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노랑 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~ 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빨강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light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light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light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++){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setPixelColor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light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light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++){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setPixelColor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8A2C79-D602-DAF6-9BAA-A496966859C2}"/>
              </a:ext>
            </a:extLst>
          </p:cNvPr>
          <p:cNvSpPr txBox="1"/>
          <p:nvPr/>
        </p:nvSpPr>
        <p:spPr>
          <a:xfrm>
            <a:off x="2520000" y="-8632292"/>
            <a:ext cx="9822083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창의공학설계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시각장애인용 스마트 지팡이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Adafruit_NeoPixel.h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Adafruit_NeoPixel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strip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Adafruit_NeoPixel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NEO_GRB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NEO_KHZ800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조도센서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1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네오픽셀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스트립 세팅 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9600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setBrightness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초음파센서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조도센서 세팅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OUTPUT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INPUT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OUTPUT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A0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INPUT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b="0" i="1" dirty="0">
                <a:solidFill>
                  <a:srgbClr val="464B5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수위감지 센서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466DC51-5CCB-9ED3-989F-C1D9F646926D}"/>
              </a:ext>
            </a:extLst>
          </p:cNvPr>
          <p:cNvSpPr/>
          <p:nvPr/>
        </p:nvSpPr>
        <p:spPr>
          <a:xfrm>
            <a:off x="2264229" y="0"/>
            <a:ext cx="9927769" cy="34834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4649BF-FBDB-BCDD-92E9-0EEEF274505F}"/>
              </a:ext>
            </a:extLst>
          </p:cNvPr>
          <p:cNvSpPr txBox="1"/>
          <p:nvPr/>
        </p:nvSpPr>
        <p:spPr>
          <a:xfrm>
            <a:off x="2520000" y="5354245"/>
            <a:ext cx="914496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altLang="ko-KR" i="1" dirty="0">
                <a:solidFill>
                  <a:srgbClr val="00B05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초음파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1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부저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duration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pulseIn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b="0" i="1" dirty="0">
                <a:solidFill>
                  <a:srgbClr val="464B5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초음파 가져오기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duration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58.2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i="1" dirty="0">
                <a:solidFill>
                  <a:srgbClr val="464B5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미터 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-&gt; </a:t>
            </a:r>
            <a:r>
              <a:rPr lang="ko-KR" altLang="en-US" b="0" i="1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센치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거리에 따라 자동차 후방경고음과 같은 기능을 구현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noTone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noTone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85B7C6-4DA5-F2F7-8B4D-A46E59376D7D}"/>
              </a:ext>
            </a:extLst>
          </p:cNvPr>
          <p:cNvSpPr txBox="1"/>
          <p:nvPr/>
        </p:nvSpPr>
        <p:spPr>
          <a:xfrm>
            <a:off x="2520000" y="11433369"/>
            <a:ext cx="6941785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noTone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noTone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초음파센서와 물체와의 거리를 출력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(0.1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초 갱신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ko-KR" altLang="en-US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현재 거리</a:t>
            </a:r>
            <a:r>
              <a:rPr lang="en-US" altLang="ko-KR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(cm):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78E063C-488D-B7AD-E8DD-4821190F1038}"/>
              </a:ext>
            </a:extLst>
          </p:cNvPr>
          <p:cNvSpPr/>
          <p:nvPr/>
        </p:nvSpPr>
        <p:spPr>
          <a:xfrm>
            <a:off x="-2" y="6383655"/>
            <a:ext cx="12192001" cy="47434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hlinkClick r:id="rId3" action="ppaction://hlinksldjump"/>
            <a:extLst>
              <a:ext uri="{FF2B5EF4-FFF2-40B4-BE49-F238E27FC236}">
                <a16:creationId xmlns:a16="http://schemas.microsoft.com/office/drawing/2014/main" id="{5708A0BA-4524-5372-BBE5-AE08EBE6BD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95" y="269628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51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9259DD-C6CB-C1F7-349C-53298A54BC4F}"/>
              </a:ext>
            </a:extLst>
          </p:cNvPr>
          <p:cNvSpPr txBox="1"/>
          <p:nvPr/>
        </p:nvSpPr>
        <p:spPr>
          <a:xfrm>
            <a:off x="2520000" y="1443841"/>
            <a:ext cx="731230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시리얼모니터에 수위감지 센서 값 출력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ko-KR" altLang="en-US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수위 위험수치</a:t>
            </a:r>
            <a:r>
              <a:rPr lang="en-US" altLang="ko-KR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");</a:t>
            </a:r>
            <a:endParaRPr lang="ko-KR" altLang="en-US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analogRead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A0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 //</a:t>
            </a:r>
            <a:r>
              <a:rPr lang="ko-KR" altLang="en-US" b="0" i="1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출력값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수위 위험수치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이 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750 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이상으로 올라가면 </a:t>
            </a:r>
            <a:r>
              <a:rPr lang="ko-KR" altLang="en-US" b="0" i="1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삐소리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750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700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LOW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87BB98-B6BE-4628-B67F-267C289041D9}"/>
              </a:ext>
            </a:extLst>
          </p:cNvPr>
          <p:cNvSpPr txBox="1"/>
          <p:nvPr/>
        </p:nvSpPr>
        <p:spPr>
          <a:xfrm>
            <a:off x="2520000" y="-3601814"/>
            <a:ext cx="694178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noTone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noTone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초음파센서와 물체와의 거리를 출력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(0.1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초 갱신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ko-KR" altLang="en-US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현재 거리</a:t>
            </a:r>
            <a:r>
              <a:rPr lang="en-US" altLang="ko-KR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(cm):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ACA902-5115-7B5D-7391-851347BF1E90}"/>
              </a:ext>
            </a:extLst>
          </p:cNvPr>
          <p:cNvSpPr txBox="1"/>
          <p:nvPr/>
        </p:nvSpPr>
        <p:spPr>
          <a:xfrm>
            <a:off x="2520000" y="-9398754"/>
            <a:ext cx="9144964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초음파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1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부저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duration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pulseIn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b="0" i="1" dirty="0">
                <a:solidFill>
                  <a:srgbClr val="464B5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초음파 가져오기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duration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58.2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i="1" dirty="0">
                <a:solidFill>
                  <a:srgbClr val="464B5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미터 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-&gt; </a:t>
            </a:r>
            <a:r>
              <a:rPr lang="ko-KR" altLang="en-US" b="0" i="1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센치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b="0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거리에 따라 자동차 후방경고음과 같은 기능을 구현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noTone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distance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noTone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07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907A25-37E5-9239-3169-8E6FAA668B74}"/>
              </a:ext>
            </a:extLst>
          </p:cNvPr>
          <p:cNvSpPr/>
          <p:nvPr/>
        </p:nvSpPr>
        <p:spPr>
          <a:xfrm>
            <a:off x="2264229" y="0"/>
            <a:ext cx="9927769" cy="34834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9F3437-79A2-3237-B3A5-C093318721DA}"/>
              </a:ext>
            </a:extLst>
          </p:cNvPr>
          <p:cNvSpPr/>
          <p:nvPr/>
        </p:nvSpPr>
        <p:spPr>
          <a:xfrm>
            <a:off x="-2" y="6383655"/>
            <a:ext cx="12192001" cy="47434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hlinkClick r:id="rId3" action="ppaction://hlinksldjump"/>
            <a:extLst>
              <a:ext uri="{FF2B5EF4-FFF2-40B4-BE49-F238E27FC236}">
                <a16:creationId xmlns:a16="http://schemas.microsoft.com/office/drawing/2014/main" id="{9E9193AB-0D42-6DB6-758D-AFB5D77292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95" y="269628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4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5468" y="422249"/>
            <a:ext cx="11159540" cy="23809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5469" y="439709"/>
            <a:ext cx="637971" cy="1113173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47628" y="1284464"/>
            <a:ext cx="1189522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800" kern="0" spc="-267" dirty="0">
                <a:solidFill>
                  <a:srgbClr val="4D4D4D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</a:rPr>
              <a:t>제작 목적 및 동기</a:t>
            </a:r>
            <a:endParaRPr lang="en-US" sz="1200" dirty="0">
              <a:latin typeface="KOHI나눔OTF Bold" panose="00000800000000000000" pitchFamily="50" charset="-127"/>
              <a:ea typeface="KOHI나눔OTF Bold" panose="00000800000000000000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538471" y="965368"/>
            <a:ext cx="3113535" cy="3282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33" kern="0" spc="-67" dirty="0">
                <a:solidFill>
                  <a:srgbClr val="18A8F1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  <a:cs typeface="KOHINanumOTF Bold" pitchFamily="34" charset="0"/>
              </a:rPr>
              <a:t>Arduino Project</a:t>
            </a:r>
            <a:endParaRPr lang="en-US" sz="1200" dirty="0">
              <a:latin typeface="KOHI나눔OTF Bold" panose="00000800000000000000" pitchFamily="50" charset="-127"/>
              <a:ea typeface="KOHI나눔OTF Bold" panose="00000800000000000000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4B20951-9CF8-A80C-E50F-A35E5FF8930D}"/>
              </a:ext>
            </a:extLst>
          </p:cNvPr>
          <p:cNvGrpSpPr/>
          <p:nvPr/>
        </p:nvGrpSpPr>
        <p:grpSpPr>
          <a:xfrm>
            <a:off x="509999" y="2434556"/>
            <a:ext cx="3435874" cy="3608697"/>
            <a:chOff x="6950413" y="2449268"/>
            <a:chExt cx="4724596" cy="3608697"/>
          </a:xfrm>
        </p:grpSpPr>
        <p:grpSp>
          <p:nvGrpSpPr>
            <p:cNvPr id="30" name="그룹 1005">
              <a:extLst>
                <a:ext uri="{FF2B5EF4-FFF2-40B4-BE49-F238E27FC236}">
                  <a16:creationId xmlns:a16="http://schemas.microsoft.com/office/drawing/2014/main" id="{67C140F0-6B99-D66D-91B9-E0EC09B066E5}"/>
                </a:ext>
              </a:extLst>
            </p:cNvPr>
            <p:cNvGrpSpPr/>
            <p:nvPr/>
          </p:nvGrpSpPr>
          <p:grpSpPr>
            <a:xfrm>
              <a:off x="6950413" y="2449268"/>
              <a:ext cx="4724596" cy="3608697"/>
              <a:chOff x="9255798" y="3546759"/>
              <a:chExt cx="3587879" cy="5413045"/>
            </a:xfrm>
          </p:grpSpPr>
          <p:pic>
            <p:nvPicPr>
              <p:cNvPr id="33" name="Object 14">
                <a:extLst>
                  <a:ext uri="{FF2B5EF4-FFF2-40B4-BE49-F238E27FC236}">
                    <a16:creationId xmlns:a16="http://schemas.microsoft.com/office/drawing/2014/main" id="{D3D75AF3-4721-EA89-CCF7-35A8986694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255798" y="3546759"/>
                <a:ext cx="3587879" cy="5413045"/>
              </a:xfrm>
              <a:prstGeom prst="rect">
                <a:avLst/>
              </a:prstGeom>
            </p:spPr>
          </p:pic>
        </p:grpSp>
        <p:sp>
          <p:nvSpPr>
            <p:cNvPr id="31" name="Object 26">
              <a:extLst>
                <a:ext uri="{FF2B5EF4-FFF2-40B4-BE49-F238E27FC236}">
                  <a16:creationId xmlns:a16="http://schemas.microsoft.com/office/drawing/2014/main" id="{E5D882B1-19A4-E55E-8F30-40C9FD1987A8}"/>
                </a:ext>
              </a:extLst>
            </p:cNvPr>
            <p:cNvSpPr txBox="1"/>
            <p:nvPr/>
          </p:nvSpPr>
          <p:spPr>
            <a:xfrm>
              <a:off x="7308335" y="5392516"/>
              <a:ext cx="4008748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400" kern="0" spc="-133" dirty="0">
                  <a:solidFill>
                    <a:srgbClr val="18A8F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장애물 확인에 대한 불편</a:t>
              </a:r>
              <a:endParaRPr 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AB01C7D-DA2C-1759-8046-06786CF64E21}"/>
                </a:ext>
              </a:extLst>
            </p:cNvPr>
            <p:cNvSpPr/>
            <p:nvPr/>
          </p:nvSpPr>
          <p:spPr>
            <a:xfrm>
              <a:off x="7159616" y="2698158"/>
              <a:ext cx="4306186" cy="232197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9ED7DCE-F371-FDE3-C727-DD598556F901}"/>
              </a:ext>
            </a:extLst>
          </p:cNvPr>
          <p:cNvGrpSpPr/>
          <p:nvPr/>
        </p:nvGrpSpPr>
        <p:grpSpPr>
          <a:xfrm>
            <a:off x="4377301" y="2434557"/>
            <a:ext cx="3435874" cy="3608697"/>
            <a:chOff x="6950412" y="2449268"/>
            <a:chExt cx="4724596" cy="3608697"/>
          </a:xfrm>
        </p:grpSpPr>
        <p:grpSp>
          <p:nvGrpSpPr>
            <p:cNvPr id="35" name="그룹 1005">
              <a:extLst>
                <a:ext uri="{FF2B5EF4-FFF2-40B4-BE49-F238E27FC236}">
                  <a16:creationId xmlns:a16="http://schemas.microsoft.com/office/drawing/2014/main" id="{F08A5BF8-626C-9172-240B-6B958B72444E}"/>
                </a:ext>
              </a:extLst>
            </p:cNvPr>
            <p:cNvGrpSpPr/>
            <p:nvPr/>
          </p:nvGrpSpPr>
          <p:grpSpPr>
            <a:xfrm>
              <a:off x="6950412" y="2449268"/>
              <a:ext cx="4724596" cy="3608697"/>
              <a:chOff x="9255798" y="3546759"/>
              <a:chExt cx="3587879" cy="5413045"/>
            </a:xfrm>
          </p:grpSpPr>
          <p:pic>
            <p:nvPicPr>
              <p:cNvPr id="38" name="Object 14">
                <a:extLst>
                  <a:ext uri="{FF2B5EF4-FFF2-40B4-BE49-F238E27FC236}">
                    <a16:creationId xmlns:a16="http://schemas.microsoft.com/office/drawing/2014/main" id="{0C87E4A7-2BD0-7FA1-43B8-67907A7635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255798" y="3546759"/>
                <a:ext cx="3587879" cy="5413045"/>
              </a:xfrm>
              <a:prstGeom prst="rect">
                <a:avLst/>
              </a:prstGeom>
            </p:spPr>
          </p:pic>
        </p:grpSp>
        <p:sp>
          <p:nvSpPr>
            <p:cNvPr id="36" name="Object 26">
              <a:extLst>
                <a:ext uri="{FF2B5EF4-FFF2-40B4-BE49-F238E27FC236}">
                  <a16:creationId xmlns:a16="http://schemas.microsoft.com/office/drawing/2014/main" id="{4F1DE47A-5D7D-A2B6-CF72-865270D61A4B}"/>
                </a:ext>
              </a:extLst>
            </p:cNvPr>
            <p:cNvSpPr txBox="1"/>
            <p:nvPr/>
          </p:nvSpPr>
          <p:spPr>
            <a:xfrm>
              <a:off x="7313144" y="5392516"/>
              <a:ext cx="3999129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400" kern="0" spc="-133" dirty="0">
                  <a:solidFill>
                    <a:srgbClr val="18A8F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방치된 전동 </a:t>
              </a:r>
              <a:r>
                <a:rPr lang="ko-KR" altLang="en-US" sz="2400" kern="0" spc="-133" dirty="0" err="1">
                  <a:solidFill>
                    <a:srgbClr val="18A8F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킥보드</a:t>
              </a:r>
              <a:endParaRPr 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8D5C4A6-1C55-424A-F63C-CCC06C2B2604}"/>
                </a:ext>
              </a:extLst>
            </p:cNvPr>
            <p:cNvSpPr/>
            <p:nvPr/>
          </p:nvSpPr>
          <p:spPr>
            <a:xfrm>
              <a:off x="7159617" y="2698158"/>
              <a:ext cx="4306186" cy="2321977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F7D89841-F99A-E96C-CD0E-3784522626CC}"/>
              </a:ext>
            </a:extLst>
          </p:cNvPr>
          <p:cNvGrpSpPr/>
          <p:nvPr/>
        </p:nvGrpSpPr>
        <p:grpSpPr>
          <a:xfrm>
            <a:off x="8239134" y="2434556"/>
            <a:ext cx="3435874" cy="3608697"/>
            <a:chOff x="6950412" y="2449268"/>
            <a:chExt cx="4724596" cy="3608697"/>
          </a:xfrm>
        </p:grpSpPr>
        <p:grpSp>
          <p:nvGrpSpPr>
            <p:cNvPr id="55" name="그룹 1005">
              <a:extLst>
                <a:ext uri="{FF2B5EF4-FFF2-40B4-BE49-F238E27FC236}">
                  <a16:creationId xmlns:a16="http://schemas.microsoft.com/office/drawing/2014/main" id="{95FD52A0-C5B1-C607-04F1-4B8E8A4FC7FE}"/>
                </a:ext>
              </a:extLst>
            </p:cNvPr>
            <p:cNvGrpSpPr/>
            <p:nvPr/>
          </p:nvGrpSpPr>
          <p:grpSpPr>
            <a:xfrm>
              <a:off x="6950412" y="2449268"/>
              <a:ext cx="4724596" cy="3608697"/>
              <a:chOff x="9255798" y="3546759"/>
              <a:chExt cx="3587879" cy="5413045"/>
            </a:xfrm>
          </p:grpSpPr>
          <p:pic>
            <p:nvPicPr>
              <p:cNvPr id="58" name="Object 14">
                <a:extLst>
                  <a:ext uri="{FF2B5EF4-FFF2-40B4-BE49-F238E27FC236}">
                    <a16:creationId xmlns:a16="http://schemas.microsoft.com/office/drawing/2014/main" id="{01A57DE8-980D-B5D6-6554-B553D55277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255798" y="3546759"/>
                <a:ext cx="3587879" cy="5413045"/>
              </a:xfrm>
              <a:prstGeom prst="rect">
                <a:avLst/>
              </a:prstGeom>
            </p:spPr>
          </p:pic>
        </p:grpSp>
        <p:sp>
          <p:nvSpPr>
            <p:cNvPr id="56" name="Object 26">
              <a:extLst>
                <a:ext uri="{FF2B5EF4-FFF2-40B4-BE49-F238E27FC236}">
                  <a16:creationId xmlns:a16="http://schemas.microsoft.com/office/drawing/2014/main" id="{E4D80FD3-E74C-23D3-49D7-9479711902A9}"/>
                </a:ext>
              </a:extLst>
            </p:cNvPr>
            <p:cNvSpPr txBox="1"/>
            <p:nvPr/>
          </p:nvSpPr>
          <p:spPr>
            <a:xfrm>
              <a:off x="7313144" y="5392516"/>
              <a:ext cx="3999129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400" kern="0" spc="-133" dirty="0">
                  <a:solidFill>
                    <a:srgbClr val="18A8F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야간 보행 시 위험</a:t>
              </a:r>
              <a:endParaRPr 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E223D20-D686-4AD0-2CB3-1FCB5C13FC5A}"/>
                </a:ext>
              </a:extLst>
            </p:cNvPr>
            <p:cNvSpPr/>
            <p:nvPr/>
          </p:nvSpPr>
          <p:spPr>
            <a:xfrm>
              <a:off x="7159617" y="2698158"/>
              <a:ext cx="4306186" cy="2321977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60" name="TextBox 959">
            <a:extLst>
              <a:ext uri="{FF2B5EF4-FFF2-40B4-BE49-F238E27FC236}">
                <a16:creationId xmlns:a16="http://schemas.microsoft.com/office/drawing/2014/main" id="{C6110F58-B014-2657-6492-41712EE86A5D}"/>
              </a:ext>
            </a:extLst>
          </p:cNvPr>
          <p:cNvSpPr txBox="1"/>
          <p:nvPr/>
        </p:nvSpPr>
        <p:spPr>
          <a:xfrm>
            <a:off x="527043" y="967685"/>
            <a:ext cx="636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</a:rPr>
              <a:t>01</a:t>
            </a:r>
            <a:endParaRPr lang="ko-KR" altLang="en-US" dirty="0">
              <a:solidFill>
                <a:schemeClr val="bg1"/>
              </a:solidFill>
              <a:latin typeface="KOHI나눔OTF Bold" panose="00000800000000000000" pitchFamily="50" charset="-127"/>
              <a:ea typeface="KOHI나눔OTF Bold" panose="00000800000000000000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F4D0CC9-5EC3-12C9-44F8-2268C14C61F3}"/>
              </a:ext>
            </a:extLst>
          </p:cNvPr>
          <p:cNvSpPr txBox="1"/>
          <p:nvPr/>
        </p:nvSpPr>
        <p:spPr>
          <a:xfrm>
            <a:off x="3404470" y="1461735"/>
            <a:ext cx="769062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kern="0" spc="-67" dirty="0">
                <a:solidFill>
                  <a:srgbClr val="FFFFFF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</a:rPr>
              <a:t>목표 기능</a:t>
            </a:r>
            <a:endParaRPr lang="en-US" altLang="ko-KR" sz="4800" dirty="0">
              <a:latin typeface="KOHI나눔OTF Bold" panose="00000800000000000000" pitchFamily="50" charset="-127"/>
              <a:ea typeface="KOHI나눔OTF Bold" panose="00000800000000000000" pitchFamily="50" charset="-127"/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90A26B73-288A-34FD-B41E-3F0549AA3BF3}"/>
              </a:ext>
            </a:extLst>
          </p:cNvPr>
          <p:cNvSpPr txBox="1"/>
          <p:nvPr/>
        </p:nvSpPr>
        <p:spPr>
          <a:xfrm>
            <a:off x="3405600" y="1461600"/>
            <a:ext cx="769062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kern="0" spc="-67" dirty="0">
                <a:solidFill>
                  <a:srgbClr val="FFFFFF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  <a:cs typeface="KOHINanumOTF Bold" pitchFamily="34" charset="0"/>
              </a:rPr>
              <a:t>제작 목적 및 동기</a:t>
            </a:r>
            <a:endParaRPr lang="en-US" sz="4800" dirty="0">
              <a:latin typeface="KOHI나눔OTF Bold" panose="00000800000000000000" pitchFamily="50" charset="-127"/>
              <a:ea typeface="KOHI나눔OTF Bold" panose="000008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A2D356-6BE3-0C13-7BA3-701D3CAA537C}"/>
              </a:ext>
            </a:extLst>
          </p:cNvPr>
          <p:cNvSpPr txBox="1"/>
          <p:nvPr/>
        </p:nvSpPr>
        <p:spPr>
          <a:xfrm>
            <a:off x="1630101" y="1312442"/>
            <a:ext cx="790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474ACC-B672-BC3A-D9F9-F4B94D51018D}"/>
              </a:ext>
            </a:extLst>
          </p:cNvPr>
          <p:cNvSpPr txBox="1"/>
          <p:nvPr/>
        </p:nvSpPr>
        <p:spPr>
          <a:xfrm>
            <a:off x="2150998" y="1312442"/>
            <a:ext cx="7900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</a:p>
          <a:p>
            <a:pPr algn="ctr"/>
            <a:r>
              <a:rPr lang="en-US" altLang="ko-KR" sz="72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6EC134-1380-BA05-D713-D1E16445FBEF}"/>
              </a:ext>
            </a:extLst>
          </p:cNvPr>
          <p:cNvSpPr/>
          <p:nvPr/>
        </p:nvSpPr>
        <p:spPr>
          <a:xfrm>
            <a:off x="1638354" y="2392893"/>
            <a:ext cx="1214122" cy="1641802"/>
          </a:xfrm>
          <a:prstGeom prst="rect">
            <a:avLst/>
          </a:prstGeom>
          <a:solidFill>
            <a:srgbClr val="18A8F1"/>
          </a:solidFill>
          <a:ln>
            <a:solidFill>
              <a:srgbClr val="18A8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19327" y="3613790"/>
            <a:ext cx="4152423" cy="9524"/>
            <a:chOff x="1228990" y="5420685"/>
            <a:chExt cx="6228634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28990" y="5420685"/>
              <a:ext cx="6228634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52056" y="5074458"/>
            <a:ext cx="879486" cy="879486"/>
            <a:chOff x="12828084" y="7611686"/>
            <a:chExt cx="1319229" cy="13192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8084" y="7611686"/>
              <a:ext cx="1319229" cy="1319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44134" y="4801174"/>
            <a:ext cx="905621" cy="905621"/>
            <a:chOff x="15516200" y="7201761"/>
            <a:chExt cx="1358432" cy="13584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16200" y="7201761"/>
              <a:ext cx="1358432" cy="13584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95661" y="3397137"/>
            <a:ext cx="824799" cy="824799"/>
            <a:chOff x="13943491" y="5095705"/>
            <a:chExt cx="1237198" cy="12371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43491" y="5095705"/>
              <a:ext cx="1237198" cy="12371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96944" y="2509052"/>
            <a:ext cx="862197" cy="862197"/>
            <a:chOff x="16195416" y="3763577"/>
            <a:chExt cx="1293295" cy="12932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95416" y="3763577"/>
              <a:ext cx="1293295" cy="12932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6722" y="3878583"/>
            <a:ext cx="899097" cy="899097"/>
            <a:chOff x="955082" y="5817874"/>
            <a:chExt cx="1348646" cy="13486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5082" y="5817874"/>
              <a:ext cx="1348646" cy="134864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9610589" y="4765419"/>
            <a:ext cx="584825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33" kern="0" spc="-67" dirty="0">
                <a:solidFill>
                  <a:srgbClr val="FFFFFF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Gmarket Sans Medium" pitchFamily="34" charset="0"/>
              </a:rPr>
              <a:t>x</a:t>
            </a:r>
            <a:endParaRPr 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051722" y="2389973"/>
            <a:ext cx="584825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33" kern="0" spc="-67" dirty="0">
                <a:solidFill>
                  <a:srgbClr val="FFFFFF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Gmarket Sans Medium" pitchFamily="34" charset="0"/>
              </a:rPr>
              <a:t>x</a:t>
            </a:r>
            <a:endParaRPr 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954988" y="4171958"/>
            <a:ext cx="584825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33" kern="0" spc="-67" dirty="0">
                <a:solidFill>
                  <a:srgbClr val="FFFFFF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Gmarket Sans Medium" pitchFamily="34" charset="0"/>
              </a:rPr>
              <a:t>x</a:t>
            </a:r>
            <a:endParaRPr 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203552" y="5384721"/>
            <a:ext cx="584825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33" kern="0" spc="-67" dirty="0">
                <a:solidFill>
                  <a:srgbClr val="FFFFFF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Gmarket Sans Medium" pitchFamily="34" charset="0"/>
              </a:rPr>
              <a:t>x</a:t>
            </a:r>
            <a:endParaRPr 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1535819" y="5052207"/>
            <a:ext cx="780929" cy="780929"/>
            <a:chOff x="2303728" y="7578310"/>
            <a:chExt cx="1171394" cy="11713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03728" y="7578310"/>
              <a:ext cx="1171394" cy="1171394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999B9E3-289C-03D3-3D72-40657C5EB681}"/>
              </a:ext>
            </a:extLst>
          </p:cNvPr>
          <p:cNvSpPr/>
          <p:nvPr/>
        </p:nvSpPr>
        <p:spPr>
          <a:xfrm>
            <a:off x="1670080" y="318895"/>
            <a:ext cx="1214122" cy="1214163"/>
          </a:xfrm>
          <a:prstGeom prst="rect">
            <a:avLst/>
          </a:prstGeom>
          <a:solidFill>
            <a:srgbClr val="18A8F1"/>
          </a:solidFill>
          <a:ln>
            <a:solidFill>
              <a:srgbClr val="18A8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372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-4.16667E-6 -0.1592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BE01DCFC-A362-8468-44A5-93C91862C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200" y="2599200"/>
            <a:ext cx="10053191" cy="31500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119894" y="3909539"/>
            <a:ext cx="3950689" cy="553998"/>
            <a:chOff x="6179841" y="5864308"/>
            <a:chExt cx="5926033" cy="830997"/>
          </a:xfrm>
        </p:grpSpPr>
        <p:sp>
          <p:nvSpPr>
            <p:cNvPr id="15" name="Object 15"/>
            <p:cNvSpPr txBox="1"/>
            <p:nvPr/>
          </p:nvSpPr>
          <p:spPr>
            <a:xfrm>
              <a:off x="6179841" y="5864308"/>
              <a:ext cx="803831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3000" kern="0" spc="-200" dirty="0">
                  <a:solidFill>
                    <a:srgbClr val="FFFFFF"/>
                  </a:solidFill>
                  <a:latin typeface="KOHI나눔OTF Bold" panose="00000800000000000000" pitchFamily="50" charset="-127"/>
                  <a:ea typeface="KOHI나눔OTF Bold" panose="00000800000000000000" pitchFamily="50" charset="-127"/>
                  <a:cs typeface="KOHIBaeumOTF" pitchFamily="34" charset="0"/>
                </a:rPr>
                <a:t>+</a:t>
              </a:r>
              <a:endParaRPr lang="en-US" sz="1200" dirty="0">
                <a:latin typeface="KOHI나눔OTF Bold" panose="00000800000000000000" pitchFamily="50" charset="-127"/>
                <a:ea typeface="KOHI나눔OTF Bold" panose="00000800000000000000" pitchFamily="50" charset="-127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11302043" y="5864308"/>
              <a:ext cx="803831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3000" kern="0" spc="-200" dirty="0">
                  <a:solidFill>
                    <a:srgbClr val="FFFFFF"/>
                  </a:solidFill>
                  <a:latin typeface="KOHI나눔OTF Bold" panose="00000800000000000000" pitchFamily="50" charset="-127"/>
                  <a:ea typeface="KOHI나눔OTF Bold" panose="00000800000000000000" pitchFamily="50" charset="-127"/>
                  <a:cs typeface="KOHIBaeumOTF" pitchFamily="34" charset="0"/>
                </a:rPr>
                <a:t>+</a:t>
              </a:r>
              <a:endParaRPr lang="en-US" sz="1200" dirty="0">
                <a:latin typeface="KOHI나눔OTF Bold" panose="00000800000000000000" pitchFamily="50" charset="-127"/>
                <a:ea typeface="KOHI나눔OTF Bold" panose="00000800000000000000" pitchFamily="50" charset="-127"/>
              </a:endParaRPr>
            </a:p>
          </p:txBody>
        </p:sp>
      </p:grpSp>
      <p:grpSp>
        <p:nvGrpSpPr>
          <p:cNvPr id="1006" name="그룹 1006"/>
          <p:cNvGrpSpPr/>
          <p:nvPr/>
        </p:nvGrpSpPr>
        <p:grpSpPr>
          <a:xfrm>
            <a:off x="515468" y="422249"/>
            <a:ext cx="11159540" cy="23809"/>
            <a:chOff x="773202" y="633373"/>
            <a:chExt cx="16739310" cy="357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15469" y="439709"/>
            <a:ext cx="637971" cy="1113173"/>
            <a:chOff x="773202" y="659563"/>
            <a:chExt cx="956957" cy="166976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47628" y="1284466"/>
            <a:ext cx="1189522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800" kern="0" spc="-267" dirty="0">
                <a:solidFill>
                  <a:srgbClr val="4D4D4D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  <a:cs typeface="KOHINanumOTF Bold" pitchFamily="34" charset="0"/>
              </a:rPr>
              <a:t>목표</a:t>
            </a:r>
            <a:r>
              <a:rPr lang="en-US" sz="4800" kern="0" spc="-267" dirty="0">
                <a:solidFill>
                  <a:srgbClr val="4D4D4D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  <a:cs typeface="KOHINanumOTF Bold" pitchFamily="34" charset="0"/>
              </a:rPr>
              <a:t> </a:t>
            </a:r>
            <a:r>
              <a:rPr lang="ko-KR" altLang="en-US" sz="4800" kern="0" spc="-267" dirty="0">
                <a:solidFill>
                  <a:srgbClr val="4D4D4D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  <a:cs typeface="KOHINanumOTF Bold" pitchFamily="34" charset="0"/>
              </a:rPr>
              <a:t>기능</a:t>
            </a:r>
            <a:endParaRPr lang="en-US" sz="1200" dirty="0">
              <a:latin typeface="KOHI나눔OTF Bold" panose="00000800000000000000" pitchFamily="50" charset="-127"/>
              <a:ea typeface="KOHI나눔OTF Bold" panose="00000800000000000000" pitchFamily="50" charset="-127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538471" y="965368"/>
            <a:ext cx="3113535" cy="3282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33" kern="0" spc="-67" dirty="0">
                <a:solidFill>
                  <a:srgbClr val="18A8F1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  <a:cs typeface="KOHINanumOTF Bold" pitchFamily="34" charset="0"/>
              </a:rPr>
              <a:t>Arduino Project</a:t>
            </a:r>
            <a:endParaRPr lang="en-US" sz="1200" dirty="0">
              <a:latin typeface="KOHI나눔OTF Bold" panose="00000800000000000000" pitchFamily="50" charset="-127"/>
              <a:ea typeface="KOHI나눔OTF Bold" panose="00000800000000000000" pitchFamily="50" charset="-127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79349" y="4432781"/>
            <a:ext cx="220217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133" dirty="0">
                <a:solidFill>
                  <a:srgbClr val="18A8F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장애물 감지</a:t>
            </a:r>
            <a:endParaRPr lang="en-US" sz="2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498263" y="4432781"/>
            <a:ext cx="3193952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133" dirty="0">
                <a:solidFill>
                  <a:srgbClr val="18A8F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야간 보행 시</a:t>
            </a:r>
            <a:endParaRPr lang="en-US" altLang="ko-KR" sz="2400" kern="0" spc="-133" dirty="0">
              <a:solidFill>
                <a:srgbClr val="18A8F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2400" kern="0" spc="-133" dirty="0">
                <a:solidFill>
                  <a:srgbClr val="18A8F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자체 발광</a:t>
            </a:r>
            <a:endParaRPr lang="en-US" sz="2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014021" y="4432781"/>
            <a:ext cx="319395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133" dirty="0">
                <a:solidFill>
                  <a:srgbClr val="18A8F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점자 블록 탐지 </a:t>
            </a:r>
            <a:endParaRPr lang="en-US" sz="2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F204D8-5DE8-0C09-E27F-828C71B58B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414" y="3106538"/>
            <a:ext cx="1080000" cy="108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618CFB-CF13-15E4-58F4-DCCD164E74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997" y="3100437"/>
            <a:ext cx="1080000" cy="108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0E287A0-722B-A8CB-251D-112E4D4AC48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437" y="3110913"/>
            <a:ext cx="1080000" cy="108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5B24A4-AF96-7354-EA6F-BF6CDB2D6D51}"/>
              </a:ext>
            </a:extLst>
          </p:cNvPr>
          <p:cNvSpPr txBox="1"/>
          <p:nvPr/>
        </p:nvSpPr>
        <p:spPr>
          <a:xfrm>
            <a:off x="527043" y="967685"/>
            <a:ext cx="636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</a:rPr>
              <a:t>02</a:t>
            </a:r>
            <a:endParaRPr lang="ko-KR" altLang="en-US" dirty="0">
              <a:solidFill>
                <a:schemeClr val="bg1"/>
              </a:solidFill>
              <a:latin typeface="KOHI나눔OTF Bold" panose="00000800000000000000" pitchFamily="50" charset="-127"/>
              <a:ea typeface="KOHI나눔OTF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106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5">
            <a:extLst>
              <a:ext uri="{FF2B5EF4-FFF2-40B4-BE49-F238E27FC236}">
                <a16:creationId xmlns:a16="http://schemas.microsoft.com/office/drawing/2014/main" id="{C9453A34-AC24-6B38-45A7-F5B0654D36E4}"/>
              </a:ext>
            </a:extLst>
          </p:cNvPr>
          <p:cNvGrpSpPr/>
          <p:nvPr/>
        </p:nvGrpSpPr>
        <p:grpSpPr>
          <a:xfrm>
            <a:off x="4650701" y="4301002"/>
            <a:ext cx="2889074" cy="941531"/>
            <a:chOff x="2439786" y="5741654"/>
            <a:chExt cx="2777703" cy="725799"/>
          </a:xfrm>
        </p:grpSpPr>
        <p:pic>
          <p:nvPicPr>
            <p:cNvPr id="5" name="Object 14">
              <a:extLst>
                <a:ext uri="{FF2B5EF4-FFF2-40B4-BE49-F238E27FC236}">
                  <a16:creationId xmlns:a16="http://schemas.microsoft.com/office/drawing/2014/main" id="{9513DAF2-FD48-6897-5A63-60FCA1FD8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9786" y="5741654"/>
              <a:ext cx="2777703" cy="725799"/>
            </a:xfrm>
            <a:prstGeom prst="rect">
              <a:avLst/>
            </a:prstGeom>
          </p:spPr>
        </p:pic>
      </p:grpSp>
      <p:grpSp>
        <p:nvGrpSpPr>
          <p:cNvPr id="10" name="그룹 1005">
            <a:extLst>
              <a:ext uri="{FF2B5EF4-FFF2-40B4-BE49-F238E27FC236}">
                <a16:creationId xmlns:a16="http://schemas.microsoft.com/office/drawing/2014/main" id="{01848325-889D-BFBE-EA8F-AECEF75BD7D0}"/>
              </a:ext>
            </a:extLst>
          </p:cNvPr>
          <p:cNvGrpSpPr/>
          <p:nvPr/>
        </p:nvGrpSpPr>
        <p:grpSpPr>
          <a:xfrm>
            <a:off x="8655702" y="4297569"/>
            <a:ext cx="2889074" cy="941531"/>
            <a:chOff x="2439786" y="5741654"/>
            <a:chExt cx="2777703" cy="725799"/>
          </a:xfrm>
        </p:grpSpPr>
        <p:pic>
          <p:nvPicPr>
            <p:cNvPr id="11" name="Object 14">
              <a:extLst>
                <a:ext uri="{FF2B5EF4-FFF2-40B4-BE49-F238E27FC236}">
                  <a16:creationId xmlns:a16="http://schemas.microsoft.com/office/drawing/2014/main" id="{E8499980-2502-9430-B093-D5CDC23F7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9786" y="5741654"/>
              <a:ext cx="2777703" cy="725799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515468" y="422249"/>
            <a:ext cx="11159540" cy="23809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5469" y="439709"/>
            <a:ext cx="637971" cy="1113173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1805" y="2416314"/>
            <a:ext cx="9566867" cy="555724"/>
            <a:chOff x="1967707" y="3546759"/>
            <a:chExt cx="14350301" cy="8335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67707" y="3546759"/>
              <a:ext cx="14350301" cy="8335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90237" y="3228912"/>
            <a:ext cx="8011526" cy="941531"/>
            <a:chOff x="3828638" y="4558619"/>
            <a:chExt cx="10628439" cy="11684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28638" y="4558619"/>
              <a:ext cx="10628439" cy="11684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5700" y="4301003"/>
            <a:ext cx="2889074" cy="941531"/>
            <a:chOff x="2439786" y="5741654"/>
            <a:chExt cx="2777703" cy="7257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9786" y="5741654"/>
              <a:ext cx="2777703" cy="72579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47628" y="1284464"/>
            <a:ext cx="1189522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800" kern="0" spc="-267" dirty="0">
                <a:solidFill>
                  <a:srgbClr val="4D4D4D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  <a:cs typeface="KOHINanumOTF Bold" pitchFamily="34" charset="0"/>
              </a:rPr>
              <a:t>기대 효과</a:t>
            </a:r>
            <a:endParaRPr lang="en-US" sz="1200" dirty="0">
              <a:latin typeface="KOHI나눔OTF Bold" panose="00000800000000000000" pitchFamily="50" charset="-127"/>
              <a:ea typeface="KOHI나눔OTF Bold" panose="00000800000000000000" pitchFamily="50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538471" y="965368"/>
            <a:ext cx="3113535" cy="3282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33" kern="0" spc="-67" dirty="0">
                <a:solidFill>
                  <a:srgbClr val="18A8F1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  <a:cs typeface="KOHINanumOTF Bold" pitchFamily="34" charset="0"/>
              </a:rPr>
              <a:t>Arduino Project</a:t>
            </a:r>
            <a:endParaRPr lang="en-US" sz="1200" dirty="0">
              <a:latin typeface="KOHI나눔OTF Bold" panose="00000800000000000000" pitchFamily="50" charset="-127"/>
              <a:ea typeface="KOHI나눔OTF Bold" panose="00000800000000000000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3564" y="2509510"/>
            <a:ext cx="1086334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kern="0" spc="-67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스마트 지팡이에 대한 기대효과 </a:t>
            </a:r>
            <a:r>
              <a:rPr lang="en-US" altLang="ko-KR" kern="0" spc="-67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</a:t>
            </a:r>
            <a:r>
              <a:rPr lang="ko-KR" altLang="en-US" kern="0" spc="-67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가지 </a:t>
            </a:r>
            <a:endParaRPr 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99758" y="4537501"/>
            <a:ext cx="278095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133" dirty="0">
                <a:solidFill>
                  <a:srgbClr val="18A8F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걷는 행위 보조</a:t>
            </a:r>
            <a:endParaRPr lang="en-US" sz="2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704759" y="4537500"/>
            <a:ext cx="278095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133" dirty="0">
                <a:solidFill>
                  <a:srgbClr val="18A8F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교통사고 예방</a:t>
            </a:r>
            <a:endParaRPr lang="en-US" sz="2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711284" y="4537499"/>
            <a:ext cx="278095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133" dirty="0">
                <a:solidFill>
                  <a:srgbClr val="18A8F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활동 시간 증가</a:t>
            </a:r>
            <a:endParaRPr lang="en-US" sz="2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41D7F0-EF1C-3DF1-9297-D3DFF29704DE}"/>
              </a:ext>
            </a:extLst>
          </p:cNvPr>
          <p:cNvSpPr txBox="1"/>
          <p:nvPr/>
        </p:nvSpPr>
        <p:spPr>
          <a:xfrm>
            <a:off x="527043" y="967685"/>
            <a:ext cx="636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</a:rPr>
              <a:t>02</a:t>
            </a:r>
            <a:endParaRPr lang="ko-KR" altLang="en-US" dirty="0">
              <a:solidFill>
                <a:schemeClr val="bg1"/>
              </a:solidFill>
              <a:latin typeface="KOHI나눔OTF Bold" panose="00000800000000000000" pitchFamily="50" charset="-127"/>
              <a:ea typeface="KOHI나눔OTF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02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F4D0CC9-5EC3-12C9-44F8-2268C14C61F3}"/>
              </a:ext>
            </a:extLst>
          </p:cNvPr>
          <p:cNvSpPr txBox="1"/>
          <p:nvPr/>
        </p:nvSpPr>
        <p:spPr>
          <a:xfrm>
            <a:off x="3404470" y="1461735"/>
            <a:ext cx="769062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800" kern="0" spc="-67" dirty="0">
                <a:solidFill>
                  <a:srgbClr val="FFFFFF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  <a:cs typeface="KOHINanumOTF Bold" pitchFamily="34" charset="0"/>
              </a:rPr>
              <a:t>1</a:t>
            </a:r>
            <a:r>
              <a:rPr lang="ko-KR" altLang="en-US" sz="4800" kern="0" spc="-67" dirty="0">
                <a:solidFill>
                  <a:srgbClr val="FFFFFF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  <a:cs typeface="KOHINanumOTF Bold" pitchFamily="34" charset="0"/>
              </a:rPr>
              <a:t>차 제작 과정 및 결과</a:t>
            </a:r>
            <a:endParaRPr lang="en-US" altLang="ko-KR" sz="4800" dirty="0">
              <a:latin typeface="KOHI나눔OTF Bold" panose="00000800000000000000" pitchFamily="50" charset="-127"/>
              <a:ea typeface="KOHI나눔OTF Bold" panose="00000800000000000000" pitchFamily="50" charset="-127"/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730D0B31-5BA7-63A6-6062-0719C531B070}"/>
              </a:ext>
            </a:extLst>
          </p:cNvPr>
          <p:cNvSpPr txBox="1"/>
          <p:nvPr/>
        </p:nvSpPr>
        <p:spPr>
          <a:xfrm>
            <a:off x="3405600" y="1461600"/>
            <a:ext cx="769062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kern="0" spc="-67" dirty="0">
                <a:solidFill>
                  <a:srgbClr val="FFFFFF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</a:rPr>
              <a:t>목표 기능</a:t>
            </a:r>
            <a:endParaRPr lang="en-US" altLang="ko-KR" sz="4800" dirty="0">
              <a:latin typeface="KOHI나눔OTF Bold" panose="00000800000000000000" pitchFamily="50" charset="-127"/>
              <a:ea typeface="KOHI나눔OTF Bold" panose="000008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A2D356-6BE3-0C13-7BA3-701D3CAA537C}"/>
              </a:ext>
            </a:extLst>
          </p:cNvPr>
          <p:cNvSpPr txBox="1"/>
          <p:nvPr/>
        </p:nvSpPr>
        <p:spPr>
          <a:xfrm>
            <a:off x="1630101" y="1312442"/>
            <a:ext cx="790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474ACC-B672-BC3A-D9F9-F4B94D51018D}"/>
              </a:ext>
            </a:extLst>
          </p:cNvPr>
          <p:cNvSpPr txBox="1"/>
          <p:nvPr/>
        </p:nvSpPr>
        <p:spPr>
          <a:xfrm>
            <a:off x="2150998" y="1312442"/>
            <a:ext cx="7900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</a:t>
            </a:r>
          </a:p>
          <a:p>
            <a:pPr algn="ctr"/>
            <a:r>
              <a:rPr lang="en-US" altLang="ko-KR" sz="72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6EC134-1380-BA05-D713-D1E16445FBEF}"/>
              </a:ext>
            </a:extLst>
          </p:cNvPr>
          <p:cNvSpPr/>
          <p:nvPr/>
        </p:nvSpPr>
        <p:spPr>
          <a:xfrm>
            <a:off x="1638354" y="2392893"/>
            <a:ext cx="1214122" cy="1641802"/>
          </a:xfrm>
          <a:prstGeom prst="rect">
            <a:avLst/>
          </a:prstGeom>
          <a:solidFill>
            <a:srgbClr val="18A8F1"/>
          </a:solidFill>
          <a:ln>
            <a:solidFill>
              <a:srgbClr val="18A8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819327" y="3613790"/>
            <a:ext cx="4152423" cy="9524"/>
            <a:chOff x="1228990" y="5420685"/>
            <a:chExt cx="6228634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28990" y="5420685"/>
              <a:ext cx="6228634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52056" y="5074458"/>
            <a:ext cx="879486" cy="879486"/>
            <a:chOff x="12828084" y="7611686"/>
            <a:chExt cx="1319229" cy="13192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8084" y="7611686"/>
              <a:ext cx="1319229" cy="1319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44134" y="4801174"/>
            <a:ext cx="905621" cy="905621"/>
            <a:chOff x="15516200" y="7201761"/>
            <a:chExt cx="1358432" cy="13584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16200" y="7201761"/>
              <a:ext cx="1358432" cy="13584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95661" y="3397137"/>
            <a:ext cx="824799" cy="824799"/>
            <a:chOff x="13943491" y="5095705"/>
            <a:chExt cx="1237198" cy="12371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43491" y="5095705"/>
              <a:ext cx="1237198" cy="12371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96944" y="2509052"/>
            <a:ext cx="862197" cy="862197"/>
            <a:chOff x="16195416" y="3763577"/>
            <a:chExt cx="1293295" cy="12932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95416" y="3763577"/>
              <a:ext cx="1293295" cy="12932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6722" y="3878583"/>
            <a:ext cx="899097" cy="899097"/>
            <a:chOff x="955082" y="5817874"/>
            <a:chExt cx="1348646" cy="13486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5082" y="5817874"/>
              <a:ext cx="1348646" cy="13486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35819" y="5052207"/>
            <a:ext cx="780929" cy="780929"/>
            <a:chOff x="2303728" y="7578310"/>
            <a:chExt cx="1171394" cy="11713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03728" y="7578310"/>
              <a:ext cx="1171394" cy="1171394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999B9E3-289C-03D3-3D72-40657C5EB681}"/>
              </a:ext>
            </a:extLst>
          </p:cNvPr>
          <p:cNvSpPr/>
          <p:nvPr/>
        </p:nvSpPr>
        <p:spPr>
          <a:xfrm>
            <a:off x="1670080" y="318895"/>
            <a:ext cx="1214122" cy="1214163"/>
          </a:xfrm>
          <a:prstGeom prst="rect">
            <a:avLst/>
          </a:prstGeom>
          <a:solidFill>
            <a:srgbClr val="18A8F1"/>
          </a:solidFill>
          <a:ln>
            <a:solidFill>
              <a:srgbClr val="18A8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Object 25">
            <a:extLst>
              <a:ext uri="{FF2B5EF4-FFF2-40B4-BE49-F238E27FC236}">
                <a16:creationId xmlns:a16="http://schemas.microsoft.com/office/drawing/2014/main" id="{BD0C4D24-4848-530D-A785-77CFC8E801D4}"/>
              </a:ext>
            </a:extLst>
          </p:cNvPr>
          <p:cNvSpPr txBox="1"/>
          <p:nvPr/>
        </p:nvSpPr>
        <p:spPr>
          <a:xfrm>
            <a:off x="9610589" y="4765419"/>
            <a:ext cx="584825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33" kern="0" spc="-67" dirty="0">
                <a:solidFill>
                  <a:srgbClr val="FFFFFF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Gmarket Sans Medium" pitchFamily="34" charset="0"/>
              </a:rPr>
              <a:t>x</a:t>
            </a:r>
            <a:endParaRPr 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Object 26">
            <a:extLst>
              <a:ext uri="{FF2B5EF4-FFF2-40B4-BE49-F238E27FC236}">
                <a16:creationId xmlns:a16="http://schemas.microsoft.com/office/drawing/2014/main" id="{6723BD65-2026-50D9-EB20-E92B2E99A1FA}"/>
              </a:ext>
            </a:extLst>
          </p:cNvPr>
          <p:cNvSpPr txBox="1"/>
          <p:nvPr/>
        </p:nvSpPr>
        <p:spPr>
          <a:xfrm>
            <a:off x="10051722" y="2389973"/>
            <a:ext cx="584825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33" kern="0" spc="-67" dirty="0">
                <a:solidFill>
                  <a:srgbClr val="FFFFFF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Gmarket Sans Medium" pitchFamily="34" charset="0"/>
              </a:rPr>
              <a:t>x</a:t>
            </a:r>
            <a:endParaRPr 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Object 27">
            <a:extLst>
              <a:ext uri="{FF2B5EF4-FFF2-40B4-BE49-F238E27FC236}">
                <a16:creationId xmlns:a16="http://schemas.microsoft.com/office/drawing/2014/main" id="{343D7DCB-703F-06A7-B40E-645DCEE6D563}"/>
              </a:ext>
            </a:extLst>
          </p:cNvPr>
          <p:cNvSpPr txBox="1"/>
          <p:nvPr/>
        </p:nvSpPr>
        <p:spPr>
          <a:xfrm>
            <a:off x="1954988" y="4171958"/>
            <a:ext cx="584825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33" kern="0" spc="-67" dirty="0">
                <a:solidFill>
                  <a:srgbClr val="FFFFFF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Gmarket Sans Medium" pitchFamily="34" charset="0"/>
              </a:rPr>
              <a:t>x</a:t>
            </a:r>
            <a:endParaRPr 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5" name="Object 28">
            <a:extLst>
              <a:ext uri="{FF2B5EF4-FFF2-40B4-BE49-F238E27FC236}">
                <a16:creationId xmlns:a16="http://schemas.microsoft.com/office/drawing/2014/main" id="{6178CD56-5AD5-B8DE-3E02-A3EB47DF66FD}"/>
              </a:ext>
            </a:extLst>
          </p:cNvPr>
          <p:cNvSpPr txBox="1"/>
          <p:nvPr/>
        </p:nvSpPr>
        <p:spPr>
          <a:xfrm>
            <a:off x="7203552" y="5384721"/>
            <a:ext cx="584825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33" kern="0" spc="-67" dirty="0">
                <a:solidFill>
                  <a:srgbClr val="FFFFFF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Gmarket Sans Medium" pitchFamily="34" charset="0"/>
              </a:rPr>
              <a:t>x</a:t>
            </a:r>
            <a:endParaRPr 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374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-4.16667E-6 -0.1592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5468" y="422249"/>
            <a:ext cx="11159540" cy="23809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5469" y="439709"/>
            <a:ext cx="637971" cy="1113173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47628" y="1284464"/>
            <a:ext cx="1189522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267" dirty="0">
                <a:solidFill>
                  <a:srgbClr val="4D4D4D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  <a:cs typeface="KOHINanumOTF Bold" pitchFamily="34" charset="0"/>
              </a:rPr>
              <a:t>1</a:t>
            </a:r>
            <a:r>
              <a:rPr lang="ko-KR" altLang="en-US" sz="4800" kern="0" spc="-267" dirty="0">
                <a:solidFill>
                  <a:srgbClr val="4D4D4D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  <a:cs typeface="KOHINanumOTF Bold" pitchFamily="34" charset="0"/>
              </a:rPr>
              <a:t>차 제작 과정</a:t>
            </a:r>
            <a:endParaRPr lang="en-US" sz="1200" dirty="0">
              <a:latin typeface="KOHI나눔OTF Bold" panose="00000800000000000000" pitchFamily="50" charset="-127"/>
              <a:ea typeface="KOHI나눔OTF Bold" panose="00000800000000000000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38471" y="965368"/>
            <a:ext cx="3113535" cy="3282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33" kern="0" spc="-67" dirty="0">
                <a:solidFill>
                  <a:srgbClr val="18A8F1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  <a:cs typeface="KOHINanumOTF Bold" pitchFamily="34" charset="0"/>
              </a:rPr>
              <a:t>Arduino Project</a:t>
            </a:r>
            <a:endParaRPr lang="en-US" sz="1200" dirty="0">
              <a:latin typeface="KOHI나눔OTF Bold" panose="00000800000000000000" pitchFamily="50" charset="-127"/>
              <a:ea typeface="KOHI나눔OTF Bold" panose="00000800000000000000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3B98B38-5EDF-A41B-AEFA-FB3C622DEFC5}"/>
              </a:ext>
            </a:extLst>
          </p:cNvPr>
          <p:cNvGrpSpPr/>
          <p:nvPr/>
        </p:nvGrpSpPr>
        <p:grpSpPr>
          <a:xfrm>
            <a:off x="657305" y="2551787"/>
            <a:ext cx="10875866" cy="3240736"/>
            <a:chOff x="658067" y="2734667"/>
            <a:chExt cx="10875866" cy="324073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58067" y="4432193"/>
              <a:ext cx="3113387" cy="1542696"/>
              <a:chOff x="1778444" y="7161086"/>
              <a:chExt cx="4186243" cy="179696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78444" y="7161086"/>
                <a:ext cx="4186243" cy="179696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260791" y="3860092"/>
              <a:ext cx="3113387" cy="2115311"/>
              <a:chOff x="5301108" y="6505927"/>
              <a:chExt cx="4186243" cy="246396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5308004" y="8291058"/>
                <a:ext cx="670344" cy="678829"/>
                <a:chOff x="5308004" y="8291058"/>
                <a:chExt cx="670344" cy="678829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5308004" y="8291058"/>
                  <a:ext cx="670344" cy="678829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5301108" y="6505927"/>
                <a:ext cx="4186243" cy="1796966"/>
                <a:chOff x="5301108" y="6505927"/>
                <a:chExt cx="4186243" cy="1796966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5301108" y="6505927"/>
                  <a:ext cx="4186243" cy="179696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5824021" y="4849174"/>
              <a:ext cx="545229" cy="552131"/>
              <a:chOff x="8796993" y="7225007"/>
              <a:chExt cx="670344" cy="67882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796993" y="7225007"/>
                <a:ext cx="670344" cy="67882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808212" y="3304456"/>
              <a:ext cx="3113387" cy="1542696"/>
              <a:chOff x="8803758" y="5428041"/>
              <a:chExt cx="4186243" cy="179696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803758" y="5428041"/>
                <a:ext cx="4186243" cy="179696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420543" y="2734667"/>
              <a:ext cx="3113390" cy="2115307"/>
              <a:chOff x="12321029" y="4385245"/>
              <a:chExt cx="4186243" cy="2463953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2326743" y="6170369"/>
                <a:ext cx="670344" cy="678829"/>
                <a:chOff x="12326743" y="6170369"/>
                <a:chExt cx="670344" cy="678829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2326743" y="6170369"/>
                  <a:ext cx="670344" cy="678829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2321029" y="4385245"/>
                <a:ext cx="4186243" cy="1796966"/>
                <a:chOff x="12321029" y="4385245"/>
                <a:chExt cx="4186243" cy="1796966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2321029" y="4385245"/>
                  <a:ext cx="4186243" cy="1796966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1" name="Object 41"/>
          <p:cNvSpPr txBox="1"/>
          <p:nvPr/>
        </p:nvSpPr>
        <p:spPr>
          <a:xfrm>
            <a:off x="728056" y="4572389"/>
            <a:ext cx="264453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STEP.01</a:t>
            </a:r>
            <a:endParaRPr lang="en-US" sz="2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68515" y="5063465"/>
            <a:ext cx="316362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67" dirty="0">
                <a:solidFill>
                  <a:srgbClr val="FFFF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설계</a:t>
            </a:r>
            <a:endParaRPr lang="en-US" sz="2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39DBD5-1F33-C432-DCF7-E5A6CF333EA3}"/>
              </a:ext>
            </a:extLst>
          </p:cNvPr>
          <p:cNvSpPr txBox="1"/>
          <p:nvPr/>
        </p:nvSpPr>
        <p:spPr>
          <a:xfrm>
            <a:off x="527043" y="967685"/>
            <a:ext cx="636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HI나눔OTF Bold" panose="00000800000000000000" pitchFamily="50" charset="-127"/>
                <a:ea typeface="KOHI나눔OTF Bold" panose="00000800000000000000" pitchFamily="50" charset="-127"/>
              </a:rPr>
              <a:t>03</a:t>
            </a:r>
            <a:endParaRPr lang="ko-KR" altLang="en-US" dirty="0">
              <a:solidFill>
                <a:schemeClr val="bg1"/>
              </a:solidFill>
              <a:latin typeface="KOHI나눔OTF Bold" panose="00000800000000000000" pitchFamily="50" charset="-127"/>
              <a:ea typeface="KOHI나눔OTF Bold" panose="00000800000000000000" pitchFamily="50" charset="-127"/>
            </a:endParaRPr>
          </a:p>
        </p:txBody>
      </p:sp>
      <p:sp>
        <p:nvSpPr>
          <p:cNvPr id="7" name="Object 41">
            <a:extLst>
              <a:ext uri="{FF2B5EF4-FFF2-40B4-BE49-F238E27FC236}">
                <a16:creationId xmlns:a16="http://schemas.microsoft.com/office/drawing/2014/main" id="{EF72D320-31B7-F9AE-CE19-8CBDED826A05}"/>
              </a:ext>
            </a:extLst>
          </p:cNvPr>
          <p:cNvSpPr txBox="1"/>
          <p:nvPr/>
        </p:nvSpPr>
        <p:spPr>
          <a:xfrm>
            <a:off x="3372594" y="3963925"/>
            <a:ext cx="264453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STEP.02</a:t>
            </a:r>
            <a:endParaRPr lang="en-US" sz="2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4" name="Object 42">
            <a:extLst>
              <a:ext uri="{FF2B5EF4-FFF2-40B4-BE49-F238E27FC236}">
                <a16:creationId xmlns:a16="http://schemas.microsoft.com/office/drawing/2014/main" id="{ED62E505-9B29-DE8A-828A-030F2B908173}"/>
              </a:ext>
            </a:extLst>
          </p:cNvPr>
          <p:cNvSpPr txBox="1"/>
          <p:nvPr/>
        </p:nvSpPr>
        <p:spPr>
          <a:xfrm>
            <a:off x="3113053" y="4455001"/>
            <a:ext cx="316362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67" dirty="0">
                <a:solidFill>
                  <a:srgbClr val="FFFF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설계</a:t>
            </a:r>
            <a:endParaRPr lang="en-US" sz="2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6" name="Object 41">
            <a:extLst>
              <a:ext uri="{FF2B5EF4-FFF2-40B4-BE49-F238E27FC236}">
                <a16:creationId xmlns:a16="http://schemas.microsoft.com/office/drawing/2014/main" id="{187D0F14-633A-B375-FABD-49827C6D797E}"/>
              </a:ext>
            </a:extLst>
          </p:cNvPr>
          <p:cNvSpPr txBox="1"/>
          <p:nvPr/>
        </p:nvSpPr>
        <p:spPr>
          <a:xfrm>
            <a:off x="5984925" y="3423658"/>
            <a:ext cx="264453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STEP.03</a:t>
            </a:r>
            <a:endParaRPr lang="en-US" sz="2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7" name="Object 42">
            <a:extLst>
              <a:ext uri="{FF2B5EF4-FFF2-40B4-BE49-F238E27FC236}">
                <a16:creationId xmlns:a16="http://schemas.microsoft.com/office/drawing/2014/main" id="{6BF60639-D268-8503-3EAB-79EAD56E68B3}"/>
              </a:ext>
            </a:extLst>
          </p:cNvPr>
          <p:cNvSpPr txBox="1"/>
          <p:nvPr/>
        </p:nvSpPr>
        <p:spPr>
          <a:xfrm>
            <a:off x="5725384" y="3914734"/>
            <a:ext cx="316362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67" dirty="0">
                <a:solidFill>
                  <a:srgbClr val="FFFF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설계</a:t>
            </a:r>
            <a:endParaRPr lang="en-US" sz="2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9" name="Object 41">
            <a:extLst>
              <a:ext uri="{FF2B5EF4-FFF2-40B4-BE49-F238E27FC236}">
                <a16:creationId xmlns:a16="http://schemas.microsoft.com/office/drawing/2014/main" id="{FA377463-DB3E-8411-7CB4-9A8347DD082F}"/>
              </a:ext>
            </a:extLst>
          </p:cNvPr>
          <p:cNvSpPr txBox="1"/>
          <p:nvPr/>
        </p:nvSpPr>
        <p:spPr>
          <a:xfrm>
            <a:off x="8697205" y="2824618"/>
            <a:ext cx="264453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STEP.04</a:t>
            </a:r>
            <a:endParaRPr lang="en-US" sz="2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0" name="Object 42">
            <a:extLst>
              <a:ext uri="{FF2B5EF4-FFF2-40B4-BE49-F238E27FC236}">
                <a16:creationId xmlns:a16="http://schemas.microsoft.com/office/drawing/2014/main" id="{3E26100A-19A1-1ABB-FB94-5CB400832D22}"/>
              </a:ext>
            </a:extLst>
          </p:cNvPr>
          <p:cNvSpPr txBox="1"/>
          <p:nvPr/>
        </p:nvSpPr>
        <p:spPr>
          <a:xfrm>
            <a:off x="8437664" y="3315694"/>
            <a:ext cx="316362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67" dirty="0">
                <a:solidFill>
                  <a:srgbClr val="FFFF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설계</a:t>
            </a:r>
            <a:endParaRPr lang="en-US" sz="2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4FE6E36-0E3B-E0D0-A8D6-CAC7F6EE80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047" y="2314609"/>
            <a:ext cx="5400675" cy="2333625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8FC3328-346A-1CAA-178E-FD3D7FA6AA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095" y="2066959"/>
            <a:ext cx="5400675" cy="25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9BC3860-1FCD-7E1E-9FCC-9B9619A481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723" y="3546272"/>
            <a:ext cx="5400675" cy="3076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410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1393</TotalTime>
  <Words>5689</Words>
  <Application>Microsoft Office PowerPoint</Application>
  <PresentationFormat>와이드스크린</PresentationFormat>
  <Paragraphs>1026</Paragraphs>
  <Slides>37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7" baseType="lpstr">
      <vt:lpstr>Pretendard Medium</vt:lpstr>
      <vt:lpstr>Pretendard SemiBold</vt:lpstr>
      <vt:lpstr>맑은 고딕</vt:lpstr>
      <vt:lpstr>Pretendard Light</vt:lpstr>
      <vt:lpstr>KOHI나눔OTF Bold</vt:lpstr>
      <vt:lpstr>Pretendard</vt:lpstr>
      <vt:lpstr>나눔바른펜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Hyeon_Sik Kim</dc:creator>
  <cp:lastModifiedBy>Hyeon_Sik Kim</cp:lastModifiedBy>
  <cp:revision>531</cp:revision>
  <dcterms:created xsi:type="dcterms:W3CDTF">2023-11-29T04:12:22Z</dcterms:created>
  <dcterms:modified xsi:type="dcterms:W3CDTF">2023-12-15T16:12:35Z</dcterms:modified>
</cp:coreProperties>
</file>